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51" r:id="rId2"/>
  </p:sldMasterIdLst>
  <p:notesMasterIdLst>
    <p:notesMasterId r:id="rId9"/>
  </p:notesMasterIdLst>
  <p:sldIdLst>
    <p:sldId id="256" r:id="rId3"/>
    <p:sldId id="257" r:id="rId4"/>
    <p:sldId id="258" r:id="rId5"/>
    <p:sldId id="259" r:id="rId6"/>
    <p:sldId id="260" r:id="rId7"/>
    <p:sldId id="261" r:id="rId8"/>
  </p:sldIdLst>
  <p:sldSz cx="6858000" cy="9144000" type="screen4x3"/>
  <p:notesSz cx="6858000" cy="9144000"/>
  <p:embeddedFontLst>
    <p:embeddedFont>
      <p:font typeface="Arial Narrow" panose="020B0606020202030204" pitchFamily="34" charset="0"/>
      <p:regular r:id="rId10"/>
      <p:bold r:id="rId11"/>
      <p:italic r:id="rId12"/>
      <p:boldItalic r:id="rId13"/>
    </p:embeddedFont>
    <p:embeddedFont>
      <p:font typeface="Bookman Old Style" panose="02050604050505020204" pitchFamily="18"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La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160">
          <p15:clr>
            <a:srgbClr val="A4A3A4"/>
          </p15:clr>
        </p15:guide>
        <p15:guide id="2" orient="horz"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GINr9nOqfaheFF48I9ktm/+ab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630"/>
  </p:normalViewPr>
  <p:slideViewPr>
    <p:cSldViewPr snapToGrid="0">
      <p:cViewPr varScale="1">
        <p:scale>
          <a:sx n="49" d="100"/>
          <a:sy n="49" d="100"/>
        </p:scale>
        <p:origin x="2060" y="52"/>
      </p:cViewPr>
      <p:guideLst>
        <p:guide pos="2160"/>
        <p:guide orient="horz"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1: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2: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 name="Google Shape;177;p3: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p4: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5: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8"/>
          <p:cNvPicPr preferRelativeResize="0"/>
          <p:nvPr/>
        </p:nvPicPr>
        <p:blipFill rotWithShape="1">
          <a:blip r:embed="rId2">
            <a:alphaModFix/>
          </a:blip>
          <a:srcRect/>
          <a:stretch/>
        </p:blipFill>
        <p:spPr>
          <a:xfrm rot="10800000" flipH="1">
            <a:off x="5123375" y="6751033"/>
            <a:ext cx="1483200" cy="2142400"/>
          </a:xfrm>
          <a:prstGeom prst="rect">
            <a:avLst/>
          </a:prstGeom>
          <a:noFill/>
          <a:ln>
            <a:noFill/>
          </a:ln>
        </p:spPr>
      </p:pic>
      <p:pic>
        <p:nvPicPr>
          <p:cNvPr id="17" name="Google Shape;17;p8"/>
          <p:cNvPicPr preferRelativeResize="0"/>
          <p:nvPr/>
        </p:nvPicPr>
        <p:blipFill rotWithShape="1">
          <a:blip r:embed="rId3">
            <a:alphaModFix/>
          </a:blip>
          <a:srcRect/>
          <a:stretch/>
        </p:blipFill>
        <p:spPr>
          <a:xfrm rot="10800000" flipH="1">
            <a:off x="3495279" y="6751033"/>
            <a:ext cx="1483200" cy="2142400"/>
          </a:xfrm>
          <a:prstGeom prst="rect">
            <a:avLst/>
          </a:prstGeom>
          <a:noFill/>
          <a:ln>
            <a:noFill/>
          </a:ln>
        </p:spPr>
      </p:pic>
      <p:pic>
        <p:nvPicPr>
          <p:cNvPr id="18" name="Google Shape;18;p8"/>
          <p:cNvPicPr preferRelativeResize="0"/>
          <p:nvPr/>
        </p:nvPicPr>
        <p:blipFill rotWithShape="1">
          <a:blip r:embed="rId4">
            <a:alphaModFix/>
          </a:blip>
          <a:srcRect/>
          <a:stretch/>
        </p:blipFill>
        <p:spPr>
          <a:xfrm rot="10800000" flipH="1">
            <a:off x="1867182" y="6751033"/>
            <a:ext cx="1483200" cy="2142400"/>
          </a:xfrm>
          <a:prstGeom prst="rect">
            <a:avLst/>
          </a:prstGeom>
          <a:noFill/>
          <a:ln>
            <a:noFill/>
          </a:ln>
        </p:spPr>
      </p:pic>
      <p:pic>
        <p:nvPicPr>
          <p:cNvPr id="19" name="Google Shape;19;p8"/>
          <p:cNvPicPr preferRelativeResize="0"/>
          <p:nvPr/>
        </p:nvPicPr>
        <p:blipFill rotWithShape="1">
          <a:blip r:embed="rId5">
            <a:alphaModFix/>
          </a:blip>
          <a:srcRect/>
          <a:stretch/>
        </p:blipFill>
        <p:spPr>
          <a:xfrm rot="10800000" flipH="1">
            <a:off x="239085" y="6751033"/>
            <a:ext cx="1483200" cy="2142400"/>
          </a:xfrm>
          <a:prstGeom prst="rect">
            <a:avLst/>
          </a:prstGeom>
          <a:noFill/>
          <a:ln>
            <a:noFill/>
          </a:ln>
        </p:spPr>
      </p:pic>
      <p:pic>
        <p:nvPicPr>
          <p:cNvPr id="20" name="Google Shape;20;p8"/>
          <p:cNvPicPr preferRelativeResize="0"/>
          <p:nvPr/>
        </p:nvPicPr>
        <p:blipFill rotWithShape="1">
          <a:blip r:embed="rId6">
            <a:alphaModFix/>
          </a:blip>
          <a:srcRect/>
          <a:stretch/>
        </p:blipFill>
        <p:spPr>
          <a:xfrm>
            <a:off x="5126322" y="1351383"/>
            <a:ext cx="1483200" cy="2142400"/>
          </a:xfrm>
          <a:prstGeom prst="rect">
            <a:avLst/>
          </a:prstGeom>
          <a:noFill/>
          <a:ln>
            <a:noFill/>
          </a:ln>
        </p:spPr>
      </p:pic>
      <p:pic>
        <p:nvPicPr>
          <p:cNvPr id="21" name="Google Shape;21;p8"/>
          <p:cNvPicPr preferRelativeResize="0"/>
          <p:nvPr/>
        </p:nvPicPr>
        <p:blipFill rotWithShape="1">
          <a:blip r:embed="rId7">
            <a:alphaModFix/>
          </a:blip>
          <a:srcRect/>
          <a:stretch/>
        </p:blipFill>
        <p:spPr>
          <a:xfrm>
            <a:off x="3498226" y="1351383"/>
            <a:ext cx="1483200" cy="2142400"/>
          </a:xfrm>
          <a:prstGeom prst="rect">
            <a:avLst/>
          </a:prstGeom>
          <a:noFill/>
          <a:ln>
            <a:noFill/>
          </a:ln>
        </p:spPr>
      </p:pic>
      <p:pic>
        <p:nvPicPr>
          <p:cNvPr id="22" name="Google Shape;22;p8"/>
          <p:cNvPicPr preferRelativeResize="0"/>
          <p:nvPr/>
        </p:nvPicPr>
        <p:blipFill rotWithShape="1">
          <a:blip r:embed="rId8">
            <a:alphaModFix/>
          </a:blip>
          <a:srcRect/>
          <a:stretch/>
        </p:blipFill>
        <p:spPr>
          <a:xfrm>
            <a:off x="1870129" y="1351383"/>
            <a:ext cx="1483200" cy="2142400"/>
          </a:xfrm>
          <a:prstGeom prst="rect">
            <a:avLst/>
          </a:prstGeom>
          <a:noFill/>
          <a:ln>
            <a:noFill/>
          </a:ln>
        </p:spPr>
      </p:pic>
      <p:pic>
        <p:nvPicPr>
          <p:cNvPr id="23" name="Google Shape;23;p8"/>
          <p:cNvPicPr preferRelativeResize="0"/>
          <p:nvPr/>
        </p:nvPicPr>
        <p:blipFill rotWithShape="1">
          <a:blip r:embed="rId9">
            <a:alphaModFix/>
          </a:blip>
          <a:srcRect/>
          <a:stretch/>
        </p:blipFill>
        <p:spPr>
          <a:xfrm>
            <a:off x="242032" y="1351383"/>
            <a:ext cx="1483200" cy="2142400"/>
          </a:xfrm>
          <a:prstGeom prst="rect">
            <a:avLst/>
          </a:prstGeom>
          <a:noFill/>
          <a:ln>
            <a:noFill/>
          </a:ln>
        </p:spPr>
      </p:pic>
      <p:pic>
        <p:nvPicPr>
          <p:cNvPr id="24" name="Google Shape;24;p8"/>
          <p:cNvPicPr preferRelativeResize="0"/>
          <p:nvPr/>
        </p:nvPicPr>
        <p:blipFill rotWithShape="1">
          <a:blip r:embed="rId10">
            <a:alphaModFix/>
          </a:blip>
          <a:srcRect/>
          <a:stretch/>
        </p:blipFill>
        <p:spPr>
          <a:xfrm>
            <a:off x="708660" y="3321109"/>
            <a:ext cx="5658712" cy="3666744"/>
          </a:xfrm>
          <a:prstGeom prst="rect">
            <a:avLst/>
          </a:prstGeom>
          <a:noFill/>
          <a:ln>
            <a:noFill/>
          </a:ln>
        </p:spPr>
      </p:pic>
      <p:pic>
        <p:nvPicPr>
          <p:cNvPr id="25" name="Google Shape;25;p8"/>
          <p:cNvPicPr preferRelativeResize="0"/>
          <p:nvPr/>
        </p:nvPicPr>
        <p:blipFill rotWithShape="1">
          <a:blip r:embed="rId11">
            <a:alphaModFix/>
          </a:blip>
          <a:srcRect/>
          <a:stretch/>
        </p:blipFill>
        <p:spPr>
          <a:xfrm>
            <a:off x="2084832" y="3763929"/>
            <a:ext cx="2688336" cy="2688336"/>
          </a:xfrm>
          <a:prstGeom prst="rect">
            <a:avLst/>
          </a:prstGeom>
          <a:noFill/>
          <a:ln>
            <a:noFill/>
          </a:ln>
        </p:spPr>
      </p:pic>
      <p:pic>
        <p:nvPicPr>
          <p:cNvPr id="26" name="Google Shape;26;p8"/>
          <p:cNvPicPr preferRelativeResize="0"/>
          <p:nvPr/>
        </p:nvPicPr>
        <p:blipFill rotWithShape="1">
          <a:blip r:embed="rId12">
            <a:alphaModFix/>
          </a:blip>
          <a:srcRect/>
          <a:stretch/>
        </p:blipFill>
        <p:spPr>
          <a:xfrm>
            <a:off x="2221200" y="3907603"/>
            <a:ext cx="2415600" cy="2415600"/>
          </a:xfrm>
          <a:prstGeom prst="rect">
            <a:avLst/>
          </a:prstGeom>
          <a:noFill/>
          <a:ln>
            <a:noFill/>
          </a:ln>
        </p:spPr>
      </p:pic>
      <p:pic>
        <p:nvPicPr>
          <p:cNvPr id="27" name="Google Shape;27;p8"/>
          <p:cNvPicPr preferRelativeResize="0"/>
          <p:nvPr/>
        </p:nvPicPr>
        <p:blipFill rotWithShape="1">
          <a:blip r:embed="rId13">
            <a:alphaModFix/>
          </a:blip>
          <a:srcRect/>
          <a:stretch/>
        </p:blipFill>
        <p:spPr>
          <a:xfrm>
            <a:off x="248477" y="251678"/>
            <a:ext cx="6361045" cy="877824"/>
          </a:xfrm>
          <a:prstGeom prst="rect">
            <a:avLst/>
          </a:prstGeom>
          <a:noFill/>
          <a:ln>
            <a:noFill/>
          </a:ln>
        </p:spPr>
      </p:pic>
      <p:pic>
        <p:nvPicPr>
          <p:cNvPr id="28" name="Google Shape;28;p8"/>
          <p:cNvPicPr preferRelativeResize="0"/>
          <p:nvPr/>
        </p:nvPicPr>
        <p:blipFill rotWithShape="1">
          <a:blip r:embed="rId14">
            <a:alphaModFix/>
          </a:blip>
          <a:srcRect/>
          <a:stretch/>
        </p:blipFill>
        <p:spPr>
          <a:xfrm>
            <a:off x="1175604" y="251678"/>
            <a:ext cx="38013" cy="886968"/>
          </a:xfrm>
          <a:prstGeom prst="rect">
            <a:avLst/>
          </a:prstGeom>
          <a:noFill/>
          <a:ln>
            <a:noFill/>
          </a:ln>
        </p:spPr>
      </p:pic>
      <p:pic>
        <p:nvPicPr>
          <p:cNvPr id="29" name="Google Shape;29;p8"/>
          <p:cNvPicPr preferRelativeResize="0"/>
          <p:nvPr/>
        </p:nvPicPr>
        <p:blipFill rotWithShape="1">
          <a:blip r:embed="rId15">
            <a:alphaModFix/>
          </a:blip>
          <a:srcRect/>
          <a:stretch/>
        </p:blipFill>
        <p:spPr>
          <a:xfrm>
            <a:off x="253048" y="2089300"/>
            <a:ext cx="1472184" cy="12691"/>
          </a:xfrm>
          <a:prstGeom prst="rect">
            <a:avLst/>
          </a:prstGeom>
          <a:noFill/>
          <a:ln>
            <a:noFill/>
          </a:ln>
        </p:spPr>
      </p:pic>
      <p:pic>
        <p:nvPicPr>
          <p:cNvPr id="30" name="Google Shape;30;p8"/>
          <p:cNvPicPr preferRelativeResize="0"/>
          <p:nvPr/>
        </p:nvPicPr>
        <p:blipFill rotWithShape="1">
          <a:blip r:embed="rId15">
            <a:alphaModFix/>
          </a:blip>
          <a:srcRect/>
          <a:stretch/>
        </p:blipFill>
        <p:spPr>
          <a:xfrm>
            <a:off x="1883210" y="2089300"/>
            <a:ext cx="1472184" cy="12691"/>
          </a:xfrm>
          <a:prstGeom prst="rect">
            <a:avLst/>
          </a:prstGeom>
          <a:noFill/>
          <a:ln>
            <a:noFill/>
          </a:ln>
        </p:spPr>
      </p:pic>
      <p:pic>
        <p:nvPicPr>
          <p:cNvPr id="31" name="Google Shape;31;p8"/>
          <p:cNvPicPr preferRelativeResize="0"/>
          <p:nvPr/>
        </p:nvPicPr>
        <p:blipFill rotWithShape="1">
          <a:blip r:embed="rId15">
            <a:alphaModFix/>
          </a:blip>
          <a:srcRect/>
          <a:stretch/>
        </p:blipFill>
        <p:spPr>
          <a:xfrm>
            <a:off x="3508800" y="2089300"/>
            <a:ext cx="1472184" cy="12691"/>
          </a:xfrm>
          <a:prstGeom prst="rect">
            <a:avLst/>
          </a:prstGeom>
          <a:noFill/>
          <a:ln>
            <a:noFill/>
          </a:ln>
        </p:spPr>
      </p:pic>
      <p:pic>
        <p:nvPicPr>
          <p:cNvPr id="32" name="Google Shape;32;p8"/>
          <p:cNvPicPr preferRelativeResize="0"/>
          <p:nvPr/>
        </p:nvPicPr>
        <p:blipFill rotWithShape="1">
          <a:blip r:embed="rId15">
            <a:alphaModFix/>
          </a:blip>
          <a:srcRect/>
          <a:stretch/>
        </p:blipFill>
        <p:spPr>
          <a:xfrm>
            <a:off x="5134391" y="2089300"/>
            <a:ext cx="1472184" cy="12691"/>
          </a:xfrm>
          <a:prstGeom prst="rect">
            <a:avLst/>
          </a:prstGeom>
          <a:noFill/>
          <a:ln>
            <a:noFill/>
          </a:ln>
        </p:spPr>
      </p:pic>
      <p:pic>
        <p:nvPicPr>
          <p:cNvPr id="33" name="Google Shape;33;p8"/>
          <p:cNvPicPr preferRelativeResize="0"/>
          <p:nvPr/>
        </p:nvPicPr>
        <p:blipFill rotWithShape="1">
          <a:blip r:embed="rId15">
            <a:alphaModFix/>
          </a:blip>
          <a:srcRect/>
          <a:stretch/>
        </p:blipFill>
        <p:spPr>
          <a:xfrm>
            <a:off x="259492" y="8143121"/>
            <a:ext cx="1472184" cy="12691"/>
          </a:xfrm>
          <a:prstGeom prst="rect">
            <a:avLst/>
          </a:prstGeom>
          <a:noFill/>
          <a:ln>
            <a:noFill/>
          </a:ln>
        </p:spPr>
      </p:pic>
      <p:pic>
        <p:nvPicPr>
          <p:cNvPr id="34" name="Google Shape;34;p8"/>
          <p:cNvPicPr preferRelativeResize="0"/>
          <p:nvPr/>
        </p:nvPicPr>
        <p:blipFill rotWithShape="1">
          <a:blip r:embed="rId15">
            <a:alphaModFix/>
          </a:blip>
          <a:srcRect/>
          <a:stretch/>
        </p:blipFill>
        <p:spPr>
          <a:xfrm>
            <a:off x="1884458" y="8143121"/>
            <a:ext cx="1472184" cy="12691"/>
          </a:xfrm>
          <a:prstGeom prst="rect">
            <a:avLst/>
          </a:prstGeom>
          <a:noFill/>
          <a:ln>
            <a:noFill/>
          </a:ln>
        </p:spPr>
      </p:pic>
      <p:pic>
        <p:nvPicPr>
          <p:cNvPr id="35" name="Google Shape;35;p8"/>
          <p:cNvPicPr preferRelativeResize="0"/>
          <p:nvPr/>
        </p:nvPicPr>
        <p:blipFill rotWithShape="1">
          <a:blip r:embed="rId15">
            <a:alphaModFix/>
          </a:blip>
          <a:srcRect/>
          <a:stretch/>
        </p:blipFill>
        <p:spPr>
          <a:xfrm>
            <a:off x="3509424" y="8143121"/>
            <a:ext cx="1472184" cy="12691"/>
          </a:xfrm>
          <a:prstGeom prst="rect">
            <a:avLst/>
          </a:prstGeom>
          <a:noFill/>
          <a:ln>
            <a:noFill/>
          </a:ln>
        </p:spPr>
      </p:pic>
      <p:pic>
        <p:nvPicPr>
          <p:cNvPr id="36" name="Google Shape;36;p8"/>
          <p:cNvPicPr preferRelativeResize="0"/>
          <p:nvPr/>
        </p:nvPicPr>
        <p:blipFill rotWithShape="1">
          <a:blip r:embed="rId15">
            <a:alphaModFix/>
          </a:blip>
          <a:srcRect/>
          <a:stretch/>
        </p:blipFill>
        <p:spPr>
          <a:xfrm>
            <a:off x="5134391" y="8143121"/>
            <a:ext cx="1472184" cy="12691"/>
          </a:xfrm>
          <a:prstGeom prst="rect">
            <a:avLst/>
          </a:prstGeom>
          <a:noFill/>
          <a:ln>
            <a:noFill/>
          </a:ln>
        </p:spPr>
      </p:pic>
      <p:sp>
        <p:nvSpPr>
          <p:cNvPr id="37" name="Google Shape;37;p8"/>
          <p:cNvSpPr txBox="1">
            <a:spLocks noGrp="1"/>
          </p:cNvSpPr>
          <p:nvPr>
            <p:ph type="title"/>
          </p:nvPr>
        </p:nvSpPr>
        <p:spPr>
          <a:xfrm>
            <a:off x="1396907" y="278293"/>
            <a:ext cx="5191768" cy="88945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105A46"/>
              </a:buClr>
              <a:buSzPts val="5500"/>
              <a:buFont typeface="Bookman Old Style"/>
              <a:buNone/>
              <a:defRPr sz="5500" b="1">
                <a:solidFill>
                  <a:srgbClr val="105A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408209" y="1412514"/>
            <a:ext cx="1174750" cy="633887"/>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750"/>
              </a:spcBef>
              <a:spcAft>
                <a:spcPts val="0"/>
              </a:spcAft>
              <a:buClr>
                <a:srgbClr val="1A1A1A"/>
              </a:buClr>
              <a:buSzPts val="900"/>
              <a:buNone/>
              <a:defRPr sz="900">
                <a:solidFill>
                  <a:srgbClr val="1A1A1A"/>
                </a:solidFill>
                <a:latin typeface="Arial Narrow"/>
                <a:ea typeface="Arial Narrow"/>
                <a:cs typeface="Arial Narrow"/>
                <a:sym typeface="Arial Narrow"/>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8"/>
          <p:cNvSpPr txBox="1">
            <a:spLocks noGrp="1"/>
          </p:cNvSpPr>
          <p:nvPr>
            <p:ph type="body" idx="2"/>
          </p:nvPr>
        </p:nvSpPr>
        <p:spPr>
          <a:xfrm>
            <a:off x="5289550" y="1412514"/>
            <a:ext cx="1174750" cy="633887"/>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750"/>
              </a:spcBef>
              <a:spcAft>
                <a:spcPts val="0"/>
              </a:spcAft>
              <a:buClr>
                <a:srgbClr val="1A1A1A"/>
              </a:buClr>
              <a:buSzPts val="900"/>
              <a:buNone/>
              <a:defRPr sz="900">
                <a:solidFill>
                  <a:srgbClr val="1A1A1A"/>
                </a:solidFill>
                <a:latin typeface="Arial Narrow"/>
                <a:ea typeface="Arial Narrow"/>
                <a:cs typeface="Arial Narrow"/>
                <a:sym typeface="Arial Narrow"/>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2035323" y="1412514"/>
            <a:ext cx="1174750" cy="633887"/>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750"/>
              </a:spcBef>
              <a:spcAft>
                <a:spcPts val="0"/>
              </a:spcAft>
              <a:buClr>
                <a:srgbClr val="1A1A1A"/>
              </a:buClr>
              <a:buSzPts val="900"/>
              <a:buNone/>
              <a:defRPr sz="900">
                <a:solidFill>
                  <a:srgbClr val="1A1A1A"/>
                </a:solidFill>
                <a:latin typeface="Arial Narrow"/>
                <a:ea typeface="Arial Narrow"/>
                <a:cs typeface="Arial Narrow"/>
                <a:sym typeface="Arial Narrow"/>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8"/>
          <p:cNvSpPr txBox="1">
            <a:spLocks noGrp="1"/>
          </p:cNvSpPr>
          <p:nvPr>
            <p:ph type="body" idx="4"/>
          </p:nvPr>
        </p:nvSpPr>
        <p:spPr>
          <a:xfrm>
            <a:off x="3662437" y="1412514"/>
            <a:ext cx="1174750" cy="633887"/>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750"/>
              </a:spcBef>
              <a:spcAft>
                <a:spcPts val="0"/>
              </a:spcAft>
              <a:buClr>
                <a:srgbClr val="1A1A1A"/>
              </a:buClr>
              <a:buSzPts val="900"/>
              <a:buNone/>
              <a:defRPr sz="900">
                <a:solidFill>
                  <a:srgbClr val="1A1A1A"/>
                </a:solidFill>
                <a:latin typeface="Arial Narrow"/>
                <a:ea typeface="Arial Narrow"/>
                <a:cs typeface="Arial Narrow"/>
                <a:sym typeface="Arial Narrow"/>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8"/>
          <p:cNvSpPr txBox="1">
            <a:spLocks noGrp="1"/>
          </p:cNvSpPr>
          <p:nvPr>
            <p:ph type="body" idx="5"/>
          </p:nvPr>
        </p:nvSpPr>
        <p:spPr>
          <a:xfrm>
            <a:off x="408209" y="8200238"/>
            <a:ext cx="1174750" cy="633600"/>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750"/>
              </a:spcBef>
              <a:spcAft>
                <a:spcPts val="0"/>
              </a:spcAft>
              <a:buClr>
                <a:srgbClr val="1A1A1A"/>
              </a:buClr>
              <a:buSzPts val="900"/>
              <a:buNone/>
              <a:defRPr sz="900">
                <a:solidFill>
                  <a:srgbClr val="1A1A1A"/>
                </a:solidFill>
                <a:latin typeface="Arial Narrow"/>
                <a:ea typeface="Arial Narrow"/>
                <a:cs typeface="Arial Narrow"/>
                <a:sym typeface="Arial Narrow"/>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8"/>
          <p:cNvSpPr txBox="1">
            <a:spLocks noGrp="1"/>
          </p:cNvSpPr>
          <p:nvPr>
            <p:ph type="body" idx="6"/>
          </p:nvPr>
        </p:nvSpPr>
        <p:spPr>
          <a:xfrm>
            <a:off x="5289550" y="8200238"/>
            <a:ext cx="1174750" cy="633600"/>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750"/>
              </a:spcBef>
              <a:spcAft>
                <a:spcPts val="0"/>
              </a:spcAft>
              <a:buClr>
                <a:srgbClr val="1A1A1A"/>
              </a:buClr>
              <a:buSzPts val="900"/>
              <a:buNone/>
              <a:defRPr sz="900">
                <a:solidFill>
                  <a:srgbClr val="1A1A1A"/>
                </a:solidFill>
                <a:latin typeface="Arial Narrow"/>
                <a:ea typeface="Arial Narrow"/>
                <a:cs typeface="Arial Narrow"/>
                <a:sym typeface="Arial Narrow"/>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8"/>
          <p:cNvSpPr txBox="1">
            <a:spLocks noGrp="1"/>
          </p:cNvSpPr>
          <p:nvPr>
            <p:ph type="body" idx="7"/>
          </p:nvPr>
        </p:nvSpPr>
        <p:spPr>
          <a:xfrm>
            <a:off x="2035323" y="8200238"/>
            <a:ext cx="1174750" cy="633600"/>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750"/>
              </a:spcBef>
              <a:spcAft>
                <a:spcPts val="0"/>
              </a:spcAft>
              <a:buClr>
                <a:srgbClr val="1A1A1A"/>
              </a:buClr>
              <a:buSzPts val="900"/>
              <a:buNone/>
              <a:defRPr sz="900">
                <a:solidFill>
                  <a:srgbClr val="1A1A1A"/>
                </a:solidFill>
                <a:latin typeface="Arial Narrow"/>
                <a:ea typeface="Arial Narrow"/>
                <a:cs typeface="Arial Narrow"/>
                <a:sym typeface="Arial Narrow"/>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8"/>
          <p:cNvSpPr txBox="1">
            <a:spLocks noGrp="1"/>
          </p:cNvSpPr>
          <p:nvPr>
            <p:ph type="body" idx="8"/>
          </p:nvPr>
        </p:nvSpPr>
        <p:spPr>
          <a:xfrm>
            <a:off x="3662437" y="8200238"/>
            <a:ext cx="1174750" cy="633600"/>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750"/>
              </a:spcBef>
              <a:spcAft>
                <a:spcPts val="0"/>
              </a:spcAft>
              <a:buClr>
                <a:srgbClr val="1A1A1A"/>
              </a:buClr>
              <a:buSzPts val="900"/>
              <a:buNone/>
              <a:defRPr sz="900">
                <a:solidFill>
                  <a:srgbClr val="1A1A1A"/>
                </a:solidFill>
                <a:latin typeface="Arial Narrow"/>
                <a:ea typeface="Arial Narrow"/>
                <a:cs typeface="Arial Narrow"/>
                <a:sym typeface="Arial Narrow"/>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8"/>
          <p:cNvSpPr txBox="1">
            <a:spLocks noGrp="1"/>
          </p:cNvSpPr>
          <p:nvPr>
            <p:ph type="body" idx="9"/>
          </p:nvPr>
        </p:nvSpPr>
        <p:spPr>
          <a:xfrm>
            <a:off x="248473" y="2100758"/>
            <a:ext cx="1483200" cy="4160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rgbClr val="75559A"/>
              </a:buClr>
              <a:buSzPts val="1800"/>
              <a:buNone/>
              <a:defRPr sz="1800" b="1">
                <a:solidFill>
                  <a:srgbClr val="75559A"/>
                </a:solidFill>
                <a:latin typeface="Bookman Old Style"/>
                <a:ea typeface="Bookman Old Style"/>
                <a:cs typeface="Bookman Old Style"/>
                <a:sym typeface="Bookman Old Style"/>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8"/>
          <p:cNvSpPr txBox="1">
            <a:spLocks noGrp="1"/>
          </p:cNvSpPr>
          <p:nvPr>
            <p:ph type="body" idx="13"/>
          </p:nvPr>
        </p:nvSpPr>
        <p:spPr>
          <a:xfrm>
            <a:off x="5129814" y="2100758"/>
            <a:ext cx="1483200" cy="4160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rgbClr val="007591"/>
              </a:buClr>
              <a:buSzPts val="1800"/>
              <a:buNone/>
              <a:defRPr sz="1800" b="1">
                <a:solidFill>
                  <a:srgbClr val="007591"/>
                </a:solidFill>
                <a:latin typeface="Bookman Old Style"/>
                <a:ea typeface="Bookman Old Style"/>
                <a:cs typeface="Bookman Old Style"/>
                <a:sym typeface="Bookman Old Style"/>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8"/>
          <p:cNvSpPr txBox="1">
            <a:spLocks noGrp="1"/>
          </p:cNvSpPr>
          <p:nvPr>
            <p:ph type="body" idx="14"/>
          </p:nvPr>
        </p:nvSpPr>
        <p:spPr>
          <a:xfrm>
            <a:off x="1875587" y="2100758"/>
            <a:ext cx="1483200" cy="4160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rgbClr val="4044A5"/>
              </a:buClr>
              <a:buSzPts val="1800"/>
              <a:buNone/>
              <a:defRPr sz="1800" b="1">
                <a:solidFill>
                  <a:srgbClr val="4044A5"/>
                </a:solidFill>
                <a:latin typeface="Bookman Old Style"/>
                <a:ea typeface="Bookman Old Style"/>
                <a:cs typeface="Bookman Old Style"/>
                <a:sym typeface="Bookman Old Style"/>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8"/>
          <p:cNvSpPr txBox="1">
            <a:spLocks noGrp="1"/>
          </p:cNvSpPr>
          <p:nvPr>
            <p:ph type="body" idx="15"/>
          </p:nvPr>
        </p:nvSpPr>
        <p:spPr>
          <a:xfrm>
            <a:off x="3502701" y="2100758"/>
            <a:ext cx="1483200" cy="4160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rgbClr val="356193"/>
              </a:buClr>
              <a:buSzPts val="1800"/>
              <a:buNone/>
              <a:defRPr sz="1800" b="1">
                <a:solidFill>
                  <a:srgbClr val="356193"/>
                </a:solidFill>
                <a:latin typeface="Bookman Old Style"/>
                <a:ea typeface="Bookman Old Style"/>
                <a:cs typeface="Bookman Old Style"/>
                <a:sym typeface="Bookman Old Style"/>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8"/>
          <p:cNvSpPr txBox="1">
            <a:spLocks noGrp="1"/>
          </p:cNvSpPr>
          <p:nvPr>
            <p:ph type="body" idx="16"/>
          </p:nvPr>
        </p:nvSpPr>
        <p:spPr>
          <a:xfrm>
            <a:off x="248473" y="7731933"/>
            <a:ext cx="1477445" cy="4160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rgbClr val="749000"/>
              </a:buClr>
              <a:buSzPts val="1800"/>
              <a:buNone/>
              <a:defRPr sz="1800" b="1">
                <a:solidFill>
                  <a:srgbClr val="749000"/>
                </a:solidFill>
                <a:latin typeface="Bookman Old Style"/>
                <a:ea typeface="Bookman Old Style"/>
                <a:cs typeface="Bookman Old Style"/>
                <a:sym typeface="Bookman Old Style"/>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8"/>
          <p:cNvSpPr txBox="1">
            <a:spLocks noGrp="1"/>
          </p:cNvSpPr>
          <p:nvPr>
            <p:ph type="body" idx="17"/>
          </p:nvPr>
        </p:nvSpPr>
        <p:spPr>
          <a:xfrm>
            <a:off x="5129814" y="7731933"/>
            <a:ext cx="1483200" cy="4160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rgbClr val="CB2029"/>
              </a:buClr>
              <a:buSzPts val="1800"/>
              <a:buNone/>
              <a:defRPr sz="1800" b="1">
                <a:solidFill>
                  <a:srgbClr val="CB2029"/>
                </a:solidFill>
                <a:latin typeface="Bookman Old Style"/>
                <a:ea typeface="Bookman Old Style"/>
                <a:cs typeface="Bookman Old Style"/>
                <a:sym typeface="Bookman Old Style"/>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8"/>
          <p:cNvSpPr txBox="1">
            <a:spLocks noGrp="1"/>
          </p:cNvSpPr>
          <p:nvPr>
            <p:ph type="body" idx="18"/>
          </p:nvPr>
        </p:nvSpPr>
        <p:spPr>
          <a:xfrm>
            <a:off x="1869606" y="7731933"/>
            <a:ext cx="1483200" cy="4160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rgbClr val="A89200"/>
              </a:buClr>
              <a:buSzPts val="1800"/>
              <a:buNone/>
              <a:defRPr sz="1800" b="1">
                <a:solidFill>
                  <a:srgbClr val="A89200"/>
                </a:solidFill>
                <a:latin typeface="Bookman Old Style"/>
                <a:ea typeface="Bookman Old Style"/>
                <a:cs typeface="Bookman Old Style"/>
                <a:sym typeface="Bookman Old Style"/>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8"/>
          <p:cNvSpPr txBox="1">
            <a:spLocks noGrp="1"/>
          </p:cNvSpPr>
          <p:nvPr>
            <p:ph type="body" idx="19"/>
          </p:nvPr>
        </p:nvSpPr>
        <p:spPr>
          <a:xfrm>
            <a:off x="3496491" y="7731933"/>
            <a:ext cx="1483200" cy="4160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rgbClr val="C66708"/>
              </a:buClr>
              <a:buSzPts val="1800"/>
              <a:buNone/>
              <a:defRPr sz="1800" b="1">
                <a:solidFill>
                  <a:srgbClr val="C66708"/>
                </a:solidFill>
                <a:latin typeface="Bookman Old Style"/>
                <a:ea typeface="Bookman Old Style"/>
                <a:cs typeface="Bookman Old Style"/>
                <a:sym typeface="Bookman Old Style"/>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8"/>
          <p:cNvSpPr txBox="1">
            <a:spLocks noGrp="1"/>
          </p:cNvSpPr>
          <p:nvPr>
            <p:ph type="body" idx="20"/>
          </p:nvPr>
        </p:nvSpPr>
        <p:spPr>
          <a:xfrm>
            <a:off x="2635682" y="5262498"/>
            <a:ext cx="1586637" cy="6336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rgbClr val="1A1A1A"/>
              </a:buClr>
              <a:buSzPts val="900"/>
              <a:buNone/>
              <a:defRPr sz="900">
                <a:solidFill>
                  <a:srgbClr val="1A1A1A"/>
                </a:solidFill>
                <a:latin typeface="Arial Narrow"/>
                <a:ea typeface="Arial Narrow"/>
                <a:cs typeface="Arial Narrow"/>
                <a:sym typeface="Arial Narrow"/>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8"/>
          <p:cNvSpPr txBox="1">
            <a:spLocks noGrp="1"/>
          </p:cNvSpPr>
          <p:nvPr>
            <p:ph type="body" idx="21"/>
          </p:nvPr>
        </p:nvSpPr>
        <p:spPr>
          <a:xfrm>
            <a:off x="2506456" y="4963730"/>
            <a:ext cx="1845089" cy="299064"/>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rgbClr val="105A46"/>
              </a:buClr>
              <a:buSzPts val="1800"/>
              <a:buNone/>
              <a:defRPr sz="1800" b="1">
                <a:solidFill>
                  <a:srgbClr val="105A46"/>
                </a:solidFill>
                <a:latin typeface="Bookman Old Style"/>
                <a:ea typeface="Bookman Old Style"/>
                <a:cs typeface="Bookman Old Style"/>
                <a:sym typeface="Bookman Old Style"/>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8"/>
          <p:cNvSpPr>
            <a:spLocks noGrp="1"/>
          </p:cNvSpPr>
          <p:nvPr>
            <p:ph type="pic" idx="22"/>
          </p:nvPr>
        </p:nvSpPr>
        <p:spPr>
          <a:xfrm>
            <a:off x="639222" y="2471218"/>
            <a:ext cx="766763" cy="7667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1A1A1A"/>
              </a:buClr>
              <a:buSzPts val="1200"/>
              <a:buFont typeface="Arial"/>
              <a:buNone/>
              <a:defRPr sz="1200" b="0" i="0" u="none" strike="noStrike" cap="none">
                <a:solidFill>
                  <a:srgbClr val="1A1A1A"/>
                </a:solidFill>
                <a:latin typeface="Arial Narrow"/>
                <a:ea typeface="Arial Narrow"/>
                <a:cs typeface="Arial Narrow"/>
                <a:sym typeface="Arial Narrow"/>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9pPr>
          </a:lstStyle>
          <a:p>
            <a:endParaRPr dirty="0"/>
          </a:p>
        </p:txBody>
      </p:sp>
      <p:sp>
        <p:nvSpPr>
          <p:cNvPr id="57" name="Google Shape;57;p8"/>
          <p:cNvSpPr>
            <a:spLocks noGrp="1"/>
          </p:cNvSpPr>
          <p:nvPr>
            <p:ph type="pic" idx="23"/>
          </p:nvPr>
        </p:nvSpPr>
        <p:spPr>
          <a:xfrm>
            <a:off x="2257329" y="2471218"/>
            <a:ext cx="766763" cy="7667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1A1A1A"/>
              </a:buClr>
              <a:buSzPts val="1200"/>
              <a:buFont typeface="Arial"/>
              <a:buNone/>
              <a:defRPr sz="1200" b="0" i="0" u="none" strike="noStrike" cap="none">
                <a:solidFill>
                  <a:srgbClr val="1A1A1A"/>
                </a:solidFill>
                <a:latin typeface="Arial Narrow"/>
                <a:ea typeface="Arial Narrow"/>
                <a:cs typeface="Arial Narrow"/>
                <a:sym typeface="Arial Narrow"/>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9pPr>
          </a:lstStyle>
          <a:p>
            <a:endParaRPr dirty="0"/>
          </a:p>
        </p:txBody>
      </p:sp>
      <p:sp>
        <p:nvSpPr>
          <p:cNvPr id="58" name="Google Shape;58;p8"/>
          <p:cNvSpPr>
            <a:spLocks noGrp="1"/>
          </p:cNvSpPr>
          <p:nvPr>
            <p:ph type="pic" idx="24"/>
          </p:nvPr>
        </p:nvSpPr>
        <p:spPr>
          <a:xfrm>
            <a:off x="3875436" y="2471218"/>
            <a:ext cx="766763" cy="7667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1A1A1A"/>
              </a:buClr>
              <a:buSzPts val="1200"/>
              <a:buFont typeface="Arial"/>
              <a:buNone/>
              <a:defRPr sz="1200" b="0" i="0" u="none" strike="noStrike" cap="none">
                <a:solidFill>
                  <a:srgbClr val="1A1A1A"/>
                </a:solidFill>
                <a:latin typeface="Arial Narrow"/>
                <a:ea typeface="Arial Narrow"/>
                <a:cs typeface="Arial Narrow"/>
                <a:sym typeface="Arial Narrow"/>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9pPr>
          </a:lstStyle>
          <a:p>
            <a:endParaRPr dirty="0"/>
          </a:p>
        </p:txBody>
      </p:sp>
      <p:sp>
        <p:nvSpPr>
          <p:cNvPr id="59" name="Google Shape;59;p8"/>
          <p:cNvSpPr>
            <a:spLocks noGrp="1"/>
          </p:cNvSpPr>
          <p:nvPr>
            <p:ph type="pic" idx="25"/>
          </p:nvPr>
        </p:nvSpPr>
        <p:spPr>
          <a:xfrm>
            <a:off x="5493543" y="2471218"/>
            <a:ext cx="766763" cy="7667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1A1A1A"/>
              </a:buClr>
              <a:buSzPts val="1200"/>
              <a:buFont typeface="Arial"/>
              <a:buNone/>
              <a:defRPr sz="1200" b="0" i="0" u="none" strike="noStrike" cap="none">
                <a:solidFill>
                  <a:srgbClr val="1A1A1A"/>
                </a:solidFill>
                <a:latin typeface="Arial Narrow"/>
                <a:ea typeface="Arial Narrow"/>
                <a:cs typeface="Arial Narrow"/>
                <a:sym typeface="Arial Narrow"/>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9pPr>
          </a:lstStyle>
          <a:p>
            <a:endParaRPr dirty="0"/>
          </a:p>
        </p:txBody>
      </p:sp>
      <p:sp>
        <p:nvSpPr>
          <p:cNvPr id="60" name="Google Shape;60;p8"/>
          <p:cNvSpPr>
            <a:spLocks noGrp="1"/>
          </p:cNvSpPr>
          <p:nvPr>
            <p:ph type="pic" idx="26"/>
          </p:nvPr>
        </p:nvSpPr>
        <p:spPr>
          <a:xfrm>
            <a:off x="639222" y="6978776"/>
            <a:ext cx="766763" cy="7667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1A1A1A"/>
              </a:buClr>
              <a:buSzPts val="1200"/>
              <a:buFont typeface="Arial"/>
              <a:buNone/>
              <a:defRPr sz="1200" b="0" i="0" u="none" strike="noStrike" cap="none">
                <a:solidFill>
                  <a:srgbClr val="1A1A1A"/>
                </a:solidFill>
                <a:latin typeface="Arial Narrow"/>
                <a:ea typeface="Arial Narrow"/>
                <a:cs typeface="Arial Narrow"/>
                <a:sym typeface="Arial Narrow"/>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9pPr>
          </a:lstStyle>
          <a:p>
            <a:endParaRPr dirty="0"/>
          </a:p>
        </p:txBody>
      </p:sp>
      <p:sp>
        <p:nvSpPr>
          <p:cNvPr id="61" name="Google Shape;61;p8"/>
          <p:cNvSpPr>
            <a:spLocks noGrp="1"/>
          </p:cNvSpPr>
          <p:nvPr>
            <p:ph type="pic" idx="27"/>
          </p:nvPr>
        </p:nvSpPr>
        <p:spPr>
          <a:xfrm>
            <a:off x="2257329" y="6978776"/>
            <a:ext cx="766763" cy="7667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1A1A1A"/>
              </a:buClr>
              <a:buSzPts val="1200"/>
              <a:buFont typeface="Arial"/>
              <a:buNone/>
              <a:defRPr sz="1200" b="0" i="0" u="none" strike="noStrike" cap="none">
                <a:solidFill>
                  <a:srgbClr val="1A1A1A"/>
                </a:solidFill>
                <a:latin typeface="Arial Narrow"/>
                <a:ea typeface="Arial Narrow"/>
                <a:cs typeface="Arial Narrow"/>
                <a:sym typeface="Arial Narrow"/>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9pPr>
          </a:lstStyle>
          <a:p>
            <a:endParaRPr dirty="0"/>
          </a:p>
        </p:txBody>
      </p:sp>
      <p:sp>
        <p:nvSpPr>
          <p:cNvPr id="62" name="Google Shape;62;p8"/>
          <p:cNvSpPr>
            <a:spLocks noGrp="1"/>
          </p:cNvSpPr>
          <p:nvPr>
            <p:ph type="pic" idx="28"/>
          </p:nvPr>
        </p:nvSpPr>
        <p:spPr>
          <a:xfrm>
            <a:off x="3875436" y="6978776"/>
            <a:ext cx="766763" cy="7667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1A1A1A"/>
              </a:buClr>
              <a:buSzPts val="1200"/>
              <a:buFont typeface="Arial"/>
              <a:buNone/>
              <a:defRPr sz="1200" b="0" i="0" u="none" strike="noStrike" cap="none">
                <a:solidFill>
                  <a:srgbClr val="1A1A1A"/>
                </a:solidFill>
                <a:latin typeface="Arial Narrow"/>
                <a:ea typeface="Arial Narrow"/>
                <a:cs typeface="Arial Narrow"/>
                <a:sym typeface="Arial Narrow"/>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9pPr>
          </a:lstStyle>
          <a:p>
            <a:endParaRPr dirty="0"/>
          </a:p>
        </p:txBody>
      </p:sp>
      <p:sp>
        <p:nvSpPr>
          <p:cNvPr id="63" name="Google Shape;63;p8"/>
          <p:cNvSpPr>
            <a:spLocks noGrp="1"/>
          </p:cNvSpPr>
          <p:nvPr>
            <p:ph type="pic" idx="29"/>
          </p:nvPr>
        </p:nvSpPr>
        <p:spPr>
          <a:xfrm>
            <a:off x="5493543" y="6978776"/>
            <a:ext cx="766763" cy="7667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1A1A1A"/>
              </a:buClr>
              <a:buSzPts val="1200"/>
              <a:buFont typeface="Arial"/>
              <a:buNone/>
              <a:defRPr sz="1200" b="0" i="0" u="none" strike="noStrike" cap="none">
                <a:solidFill>
                  <a:srgbClr val="1A1A1A"/>
                </a:solidFill>
                <a:latin typeface="Arial Narrow"/>
                <a:ea typeface="Arial Narrow"/>
                <a:cs typeface="Arial Narrow"/>
                <a:sym typeface="Arial Narrow"/>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9pPr>
          </a:lstStyle>
          <a:p>
            <a:endParaRPr dirty="0"/>
          </a:p>
        </p:txBody>
      </p:sp>
      <p:sp>
        <p:nvSpPr>
          <p:cNvPr id="64" name="Google Shape;64;p8"/>
          <p:cNvSpPr txBox="1">
            <a:spLocks noGrp="1"/>
          </p:cNvSpPr>
          <p:nvPr>
            <p:ph type="body" idx="30"/>
          </p:nvPr>
        </p:nvSpPr>
        <p:spPr>
          <a:xfrm rot="-5400000">
            <a:off x="343575" y="317244"/>
            <a:ext cx="813983" cy="746691"/>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chemeClr val="lt1"/>
              </a:buClr>
              <a:buSzPts val="2300"/>
              <a:buNone/>
              <a:defRPr sz="2300" b="1">
                <a:solidFill>
                  <a:schemeClr val="lt1"/>
                </a:solidFill>
                <a:latin typeface="Arial Narrow"/>
                <a:ea typeface="Arial Narrow"/>
                <a:cs typeface="Arial Narrow"/>
                <a:sym typeface="Arial Narrow"/>
              </a:defRPr>
            </a:lvl1pPr>
            <a:lvl2pPr marL="914400" lvl="1"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2pPr>
            <a:lvl3pPr marL="1371600" lvl="2"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3pPr>
            <a:lvl4pPr marL="1828800" lvl="3"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4pPr>
            <a:lvl5pPr marL="2286000" lvl="4" indent="-285750" algn="l">
              <a:lnSpc>
                <a:spcPct val="90000"/>
              </a:lnSpc>
              <a:spcBef>
                <a:spcPts val="375"/>
              </a:spcBef>
              <a:spcAft>
                <a:spcPts val="0"/>
              </a:spcAft>
              <a:buClr>
                <a:schemeClr val="lt2"/>
              </a:buClr>
              <a:buSzPts val="900"/>
              <a:buChar char="•"/>
              <a:defRPr sz="900">
                <a:solidFill>
                  <a:schemeClr val="lt2"/>
                </a:solidFill>
                <a:latin typeface="Arial Narrow"/>
                <a:ea typeface="Arial Narrow"/>
                <a:cs typeface="Arial Narrow"/>
                <a:sym typeface="Arial Narrow"/>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 name="Google Shape;65;p8"/>
          <p:cNvSpPr>
            <a:spLocks noGrp="1"/>
          </p:cNvSpPr>
          <p:nvPr>
            <p:ph type="pic" idx="31"/>
          </p:nvPr>
        </p:nvSpPr>
        <p:spPr>
          <a:xfrm>
            <a:off x="3045619" y="4138051"/>
            <a:ext cx="766763" cy="7667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1A1A1A"/>
              </a:buClr>
              <a:buSzPts val="1200"/>
              <a:buFont typeface="Arial"/>
              <a:buNone/>
              <a:defRPr sz="1200" b="0" i="0" u="none" strike="noStrike" cap="none">
                <a:solidFill>
                  <a:srgbClr val="1A1A1A"/>
                </a:solidFill>
                <a:latin typeface="Arial Narrow"/>
                <a:ea typeface="Arial Narrow"/>
                <a:cs typeface="Arial Narrow"/>
                <a:sym typeface="Arial Narrow"/>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9pPr>
          </a:lstStyle>
          <a:p>
            <a:endParaRPr dirty="0"/>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473075" y="609600"/>
            <a:ext cx="2211388"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8"/>
          <p:cNvSpPr txBox="1">
            <a:spLocks noGrp="1"/>
          </p:cNvSpPr>
          <p:nvPr>
            <p:ph type="body" idx="1"/>
          </p:nvPr>
        </p:nvSpPr>
        <p:spPr>
          <a:xfrm>
            <a:off x="2916238" y="1316038"/>
            <a:ext cx="3471862" cy="64992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3" name="Google Shape;123;p18"/>
          <p:cNvSpPr txBox="1">
            <a:spLocks noGrp="1"/>
          </p:cNvSpPr>
          <p:nvPr>
            <p:ph type="body" idx="2"/>
          </p:nvPr>
        </p:nvSpPr>
        <p:spPr>
          <a:xfrm>
            <a:off x="473075" y="2743200"/>
            <a:ext cx="2211388" cy="508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4" name="Google Shape;124;p18"/>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5" name="Google Shape;125;p18"/>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6" name="Google Shape;126;p18"/>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473075" y="609600"/>
            <a:ext cx="2211388"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9"/>
          <p:cNvSpPr>
            <a:spLocks noGrp="1"/>
          </p:cNvSpPr>
          <p:nvPr>
            <p:ph type="pic" idx="2"/>
          </p:nvPr>
        </p:nvSpPr>
        <p:spPr>
          <a:xfrm>
            <a:off x="2916238" y="1316038"/>
            <a:ext cx="3471862" cy="64992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30" name="Google Shape;130;p19"/>
          <p:cNvSpPr txBox="1">
            <a:spLocks noGrp="1"/>
          </p:cNvSpPr>
          <p:nvPr>
            <p:ph type="body" idx="1"/>
          </p:nvPr>
        </p:nvSpPr>
        <p:spPr>
          <a:xfrm>
            <a:off x="473075" y="2743200"/>
            <a:ext cx="2211388" cy="508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1" name="Google Shape;131;p19"/>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2" name="Google Shape;132;p19"/>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3" name="Google Shape;133;p19"/>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71488" y="487363"/>
            <a:ext cx="5915025"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0"/>
          <p:cNvSpPr txBox="1">
            <a:spLocks noGrp="1"/>
          </p:cNvSpPr>
          <p:nvPr>
            <p:ph type="body" idx="1"/>
          </p:nvPr>
        </p:nvSpPr>
        <p:spPr>
          <a:xfrm rot="5400000">
            <a:off x="527844" y="2377281"/>
            <a:ext cx="5802312"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0"/>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8" name="Google Shape;138;p20"/>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9" name="Google Shape;139;p20"/>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rot="5400000">
            <a:off x="1773238" y="3622675"/>
            <a:ext cx="7748587" cy="14779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1"/>
          <p:cNvSpPr txBox="1">
            <a:spLocks noGrp="1"/>
          </p:cNvSpPr>
          <p:nvPr>
            <p:ph type="body" idx="1"/>
          </p:nvPr>
        </p:nvSpPr>
        <p:spPr>
          <a:xfrm rot="5400000">
            <a:off x="-1260475" y="2219326"/>
            <a:ext cx="7748587" cy="42846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21"/>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4" name="Google Shape;144;p21"/>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5" name="Google Shape;145;p21"/>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2"/>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2"/>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471488" y="487363"/>
            <a:ext cx="5915025"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
          <p:cNvSpPr txBox="1">
            <a:spLocks noGrp="1"/>
          </p:cNvSpPr>
          <p:nvPr>
            <p:ph type="body" idx="1"/>
          </p:nvPr>
        </p:nvSpPr>
        <p:spPr>
          <a:xfrm>
            <a:off x="471488" y="2433638"/>
            <a:ext cx="5915025" cy="580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0"/>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10"/>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0"/>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11"/>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1"/>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11"/>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857250" y="1497013"/>
            <a:ext cx="5143500" cy="31829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subTitle" idx="1"/>
          </p:nvPr>
        </p:nvSpPr>
        <p:spPr>
          <a:xfrm>
            <a:off x="857250" y="4802188"/>
            <a:ext cx="5143500" cy="220821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 name="Google Shape;90;p13"/>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13"/>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13"/>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68313" y="2279650"/>
            <a:ext cx="5915025" cy="38036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4"/>
          <p:cNvSpPr txBox="1">
            <a:spLocks noGrp="1"/>
          </p:cNvSpPr>
          <p:nvPr>
            <p:ph type="body" idx="1"/>
          </p:nvPr>
        </p:nvSpPr>
        <p:spPr>
          <a:xfrm>
            <a:off x="468313" y="6119813"/>
            <a:ext cx="5915025" cy="2000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p14"/>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4"/>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14"/>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471488" y="487363"/>
            <a:ext cx="5915025"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5"/>
          <p:cNvSpPr txBox="1">
            <a:spLocks noGrp="1"/>
          </p:cNvSpPr>
          <p:nvPr>
            <p:ph type="body" idx="1"/>
          </p:nvPr>
        </p:nvSpPr>
        <p:spPr>
          <a:xfrm>
            <a:off x="471488" y="2433638"/>
            <a:ext cx="2881312" cy="580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5"/>
          <p:cNvSpPr txBox="1">
            <a:spLocks noGrp="1"/>
          </p:cNvSpPr>
          <p:nvPr>
            <p:ph type="body" idx="2"/>
          </p:nvPr>
        </p:nvSpPr>
        <p:spPr>
          <a:xfrm>
            <a:off x="3505200" y="2433638"/>
            <a:ext cx="2881313" cy="580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5"/>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5"/>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5"/>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73075" y="487363"/>
            <a:ext cx="5915025"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6"/>
          <p:cNvSpPr txBox="1">
            <a:spLocks noGrp="1"/>
          </p:cNvSpPr>
          <p:nvPr>
            <p:ph type="body" idx="1"/>
          </p:nvPr>
        </p:nvSpPr>
        <p:spPr>
          <a:xfrm>
            <a:off x="473075" y="2241550"/>
            <a:ext cx="2900363" cy="10985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16"/>
          <p:cNvSpPr txBox="1">
            <a:spLocks noGrp="1"/>
          </p:cNvSpPr>
          <p:nvPr>
            <p:ph type="body" idx="2"/>
          </p:nvPr>
        </p:nvSpPr>
        <p:spPr>
          <a:xfrm>
            <a:off x="473075" y="3340100"/>
            <a:ext cx="2900363" cy="4913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6"/>
          <p:cNvSpPr txBox="1">
            <a:spLocks noGrp="1"/>
          </p:cNvSpPr>
          <p:nvPr>
            <p:ph type="body" idx="3"/>
          </p:nvPr>
        </p:nvSpPr>
        <p:spPr>
          <a:xfrm>
            <a:off x="3471863" y="2241550"/>
            <a:ext cx="2916237" cy="10985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16"/>
          <p:cNvSpPr txBox="1">
            <a:spLocks noGrp="1"/>
          </p:cNvSpPr>
          <p:nvPr>
            <p:ph type="body" idx="4"/>
          </p:nvPr>
        </p:nvSpPr>
        <p:spPr>
          <a:xfrm>
            <a:off x="3471863" y="3340100"/>
            <a:ext cx="2916237" cy="4913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3" name="Google Shape;113;p16"/>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4" name="Google Shape;114;p16"/>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71488" y="487363"/>
            <a:ext cx="5915025"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7"/>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8" name="Google Shape;118;p17"/>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17"/>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Bookman Old Style"/>
              <a:buNone/>
              <a:defRPr sz="3300" b="0" i="0" u="none" strike="noStrike" cap="none">
                <a:solidFill>
                  <a:schemeClr val="dk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Narrow"/>
                <a:ea typeface="Arial Narrow"/>
                <a:cs typeface="Arial Narrow"/>
                <a:sym typeface="Arial Narrow"/>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Narrow"/>
                <a:ea typeface="Arial Narrow"/>
                <a:cs typeface="Arial Narrow"/>
                <a:sym typeface="Arial Narrow"/>
              </a:defRPr>
            </a:lvl9pPr>
          </a:lstStyle>
          <a:p>
            <a:endParaRPr/>
          </a:p>
        </p:txBody>
      </p:sp>
      <p:sp>
        <p:nvSpPr>
          <p:cNvPr id="12" name="Google Shape;12;p7"/>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8B08A"/>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9pPr>
          </a:lstStyle>
          <a:p>
            <a:endParaRPr dirty="0"/>
          </a:p>
        </p:txBody>
      </p:sp>
      <p:sp>
        <p:nvSpPr>
          <p:cNvPr id="13" name="Google Shape;13;p7"/>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8B08A"/>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9pPr>
          </a:lstStyle>
          <a:p>
            <a:endParaRPr dirty="0"/>
          </a:p>
        </p:txBody>
      </p:sp>
      <p:sp>
        <p:nvSpPr>
          <p:cNvPr id="14" name="Google Shape;14;p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8B08A"/>
                </a:solidFill>
                <a:latin typeface="Arial Narrow"/>
                <a:ea typeface="Arial Narrow"/>
                <a:cs typeface="Arial Narrow"/>
                <a:sym typeface="Arial Narrow"/>
              </a:defRPr>
            </a:lvl1pPr>
            <a:lvl2pPr marL="0" marR="0" lvl="1" indent="0" algn="r" rtl="0">
              <a:spcBef>
                <a:spcPts val="0"/>
              </a:spcBef>
              <a:buNone/>
              <a:defRPr sz="900" b="0" i="0" u="none" strike="noStrike" cap="none">
                <a:solidFill>
                  <a:srgbClr val="F8B08A"/>
                </a:solidFill>
                <a:latin typeface="Arial Narrow"/>
                <a:ea typeface="Arial Narrow"/>
                <a:cs typeface="Arial Narrow"/>
                <a:sym typeface="Arial Narrow"/>
              </a:defRPr>
            </a:lvl2pPr>
            <a:lvl3pPr marL="0" marR="0" lvl="2" indent="0" algn="r" rtl="0">
              <a:spcBef>
                <a:spcPts val="0"/>
              </a:spcBef>
              <a:buNone/>
              <a:defRPr sz="900" b="0" i="0" u="none" strike="noStrike" cap="none">
                <a:solidFill>
                  <a:srgbClr val="F8B08A"/>
                </a:solidFill>
                <a:latin typeface="Arial Narrow"/>
                <a:ea typeface="Arial Narrow"/>
                <a:cs typeface="Arial Narrow"/>
                <a:sym typeface="Arial Narrow"/>
              </a:defRPr>
            </a:lvl3pPr>
            <a:lvl4pPr marL="0" marR="0" lvl="3" indent="0" algn="r" rtl="0">
              <a:spcBef>
                <a:spcPts val="0"/>
              </a:spcBef>
              <a:buNone/>
              <a:defRPr sz="900" b="0" i="0" u="none" strike="noStrike" cap="none">
                <a:solidFill>
                  <a:srgbClr val="F8B08A"/>
                </a:solidFill>
                <a:latin typeface="Arial Narrow"/>
                <a:ea typeface="Arial Narrow"/>
                <a:cs typeface="Arial Narrow"/>
                <a:sym typeface="Arial Narrow"/>
              </a:defRPr>
            </a:lvl4pPr>
            <a:lvl5pPr marL="0" marR="0" lvl="4" indent="0" algn="r" rtl="0">
              <a:spcBef>
                <a:spcPts val="0"/>
              </a:spcBef>
              <a:buNone/>
              <a:defRPr sz="900" b="0" i="0" u="none" strike="noStrike" cap="none">
                <a:solidFill>
                  <a:srgbClr val="F8B08A"/>
                </a:solidFill>
                <a:latin typeface="Arial Narrow"/>
                <a:ea typeface="Arial Narrow"/>
                <a:cs typeface="Arial Narrow"/>
                <a:sym typeface="Arial Narrow"/>
              </a:defRPr>
            </a:lvl5pPr>
            <a:lvl6pPr marL="0" marR="0" lvl="5" indent="0" algn="r" rtl="0">
              <a:spcBef>
                <a:spcPts val="0"/>
              </a:spcBef>
              <a:buNone/>
              <a:defRPr sz="900" b="0" i="0" u="none" strike="noStrike" cap="none">
                <a:solidFill>
                  <a:srgbClr val="F8B08A"/>
                </a:solidFill>
                <a:latin typeface="Arial Narrow"/>
                <a:ea typeface="Arial Narrow"/>
                <a:cs typeface="Arial Narrow"/>
                <a:sym typeface="Arial Narrow"/>
              </a:defRPr>
            </a:lvl6pPr>
            <a:lvl7pPr marL="0" marR="0" lvl="6" indent="0" algn="r" rtl="0">
              <a:spcBef>
                <a:spcPts val="0"/>
              </a:spcBef>
              <a:buNone/>
              <a:defRPr sz="900" b="0" i="0" u="none" strike="noStrike" cap="none">
                <a:solidFill>
                  <a:srgbClr val="F8B08A"/>
                </a:solidFill>
                <a:latin typeface="Arial Narrow"/>
                <a:ea typeface="Arial Narrow"/>
                <a:cs typeface="Arial Narrow"/>
                <a:sym typeface="Arial Narrow"/>
              </a:defRPr>
            </a:lvl7pPr>
            <a:lvl8pPr marL="0" marR="0" lvl="7" indent="0" algn="r" rtl="0">
              <a:spcBef>
                <a:spcPts val="0"/>
              </a:spcBef>
              <a:buNone/>
              <a:defRPr sz="900" b="0" i="0" u="none" strike="noStrike" cap="none">
                <a:solidFill>
                  <a:srgbClr val="F8B08A"/>
                </a:solidFill>
                <a:latin typeface="Arial Narrow"/>
                <a:ea typeface="Arial Narrow"/>
                <a:cs typeface="Arial Narrow"/>
                <a:sym typeface="Arial Narrow"/>
              </a:defRPr>
            </a:lvl8pPr>
            <a:lvl9pPr marL="0" marR="0" lvl="8" indent="0" algn="r" rtl="0">
              <a:spcBef>
                <a:spcPts val="0"/>
              </a:spcBef>
              <a:buNone/>
              <a:defRPr sz="900" b="0" i="0" u="none" strike="noStrike" cap="none">
                <a:solidFill>
                  <a:srgbClr val="F8B08A"/>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471488" y="487363"/>
            <a:ext cx="5915025" cy="176688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9"/>
          <p:cNvSpPr txBox="1">
            <a:spLocks noGrp="1"/>
          </p:cNvSpPr>
          <p:nvPr>
            <p:ph type="body" idx="1"/>
          </p:nvPr>
        </p:nvSpPr>
        <p:spPr>
          <a:xfrm>
            <a:off x="471488" y="2433638"/>
            <a:ext cx="5915025" cy="580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9"/>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5" name="Google Shape;75;p9"/>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6" name="Google Shape;76;p9"/>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a.topresume.com/career-advice/signs-of-ageism-in-the-workplac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everfi.com/blog/workplace-training/how-to-prevent-subtle-sexism-from-affecting-your-workplace/" TargetMode="External"/><Relationship Id="rId5" Type="http://schemas.openxmlformats.org/officeDocument/2006/relationships/hyperlink" Target="about:blank" TargetMode="External"/><Relationship Id="rId4" Type="http://schemas.openxmlformats.org/officeDocument/2006/relationships/hyperlink" Target="https://pearnkandola.com/diversity-and-inclusion-hub/bias/what-is-considered-racism-at-work-how-do-i-make-a-compla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title"/>
          </p:nvPr>
        </p:nvSpPr>
        <p:spPr>
          <a:xfrm>
            <a:off x="223084" y="227519"/>
            <a:ext cx="6389930" cy="956511"/>
          </a:xfrm>
          <a:prstGeom prst="rect">
            <a:avLst/>
          </a:prstGeom>
          <a:solidFill>
            <a:srgbClr val="B19ACA"/>
          </a:solid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rgbClr val="4E3866"/>
              </a:buClr>
              <a:buSzPts val="2000"/>
              <a:buFont typeface="Bookman Old Style"/>
              <a:buNone/>
            </a:pPr>
            <a:r>
              <a:rPr lang="en-US" sz="2000" dirty="0">
                <a:solidFill>
                  <a:srgbClr val="4E3866"/>
                </a:solidFill>
              </a:rPr>
              <a:t>Kennedy Gill</a:t>
            </a:r>
            <a:br>
              <a:rPr lang="en-US" sz="2000" dirty="0">
                <a:solidFill>
                  <a:srgbClr val="4E3866"/>
                </a:solidFill>
              </a:rPr>
            </a:br>
            <a:r>
              <a:rPr lang="en-US" sz="2000" dirty="0">
                <a:solidFill>
                  <a:srgbClr val="4E3866"/>
                </a:solidFill>
              </a:rPr>
              <a:t>Rasheiya Villaflores</a:t>
            </a:r>
            <a:br>
              <a:rPr lang="en-US" sz="2000" dirty="0">
                <a:solidFill>
                  <a:srgbClr val="4E3866"/>
                </a:solidFill>
              </a:rPr>
            </a:br>
            <a:r>
              <a:rPr lang="en-US" sz="2000" dirty="0">
                <a:solidFill>
                  <a:srgbClr val="4E3866"/>
                </a:solidFill>
              </a:rPr>
              <a:t>Vanessa Gamble</a:t>
            </a:r>
            <a:endParaRPr sz="2000" dirty="0">
              <a:solidFill>
                <a:srgbClr val="4E3866"/>
              </a:solidFill>
            </a:endParaRPr>
          </a:p>
        </p:txBody>
      </p:sp>
      <p:sp>
        <p:nvSpPr>
          <p:cNvPr id="151" name="Google Shape;151;p1"/>
          <p:cNvSpPr txBox="1">
            <a:spLocks noGrp="1"/>
          </p:cNvSpPr>
          <p:nvPr>
            <p:ph type="body" idx="1"/>
          </p:nvPr>
        </p:nvSpPr>
        <p:spPr>
          <a:xfrm>
            <a:off x="408209" y="1412514"/>
            <a:ext cx="1174750" cy="633887"/>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1A1A1A"/>
              </a:buClr>
              <a:buSzPts val="1200"/>
              <a:buNone/>
            </a:pPr>
            <a:r>
              <a:rPr lang="en-US" sz="1200" dirty="0"/>
              <a:t>“My age does not effect my ability to learn new job tasks.”</a:t>
            </a:r>
            <a:endParaRPr sz="1200" dirty="0"/>
          </a:p>
        </p:txBody>
      </p:sp>
      <p:sp>
        <p:nvSpPr>
          <p:cNvPr id="152" name="Google Shape;152;p1"/>
          <p:cNvSpPr txBox="1">
            <a:spLocks noGrp="1"/>
          </p:cNvSpPr>
          <p:nvPr>
            <p:ph type="body" idx="2"/>
          </p:nvPr>
        </p:nvSpPr>
        <p:spPr>
          <a:xfrm>
            <a:off x="5289550" y="1412514"/>
            <a:ext cx="1174750" cy="633887"/>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1A1A1A"/>
              </a:buClr>
              <a:buSzPts val="1200"/>
              <a:buNone/>
            </a:pPr>
            <a:r>
              <a:rPr lang="en-US" sz="1200" dirty="0"/>
              <a:t>“With proper accommodation, I can do my job as well as anyone.”</a:t>
            </a:r>
            <a:endParaRPr sz="1200" dirty="0"/>
          </a:p>
        </p:txBody>
      </p:sp>
      <p:sp>
        <p:nvSpPr>
          <p:cNvPr id="153" name="Google Shape;153;p1"/>
          <p:cNvSpPr txBox="1">
            <a:spLocks noGrp="1"/>
          </p:cNvSpPr>
          <p:nvPr>
            <p:ph type="body" idx="3"/>
          </p:nvPr>
        </p:nvSpPr>
        <p:spPr>
          <a:xfrm>
            <a:off x="1874575" y="1412525"/>
            <a:ext cx="1483200" cy="6339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1A1A1A"/>
              </a:buClr>
              <a:buSzPts val="1200"/>
              <a:buNone/>
            </a:pPr>
            <a:r>
              <a:rPr lang="en-US" sz="1200" dirty="0"/>
              <a:t>“My gender does not diminish my ability to do my job to maximum performance.”</a:t>
            </a:r>
            <a:endParaRPr sz="1200" dirty="0"/>
          </a:p>
        </p:txBody>
      </p:sp>
      <p:sp>
        <p:nvSpPr>
          <p:cNvPr id="154" name="Google Shape;154;p1"/>
          <p:cNvSpPr txBox="1">
            <a:spLocks noGrp="1"/>
          </p:cNvSpPr>
          <p:nvPr>
            <p:ph type="body" idx="4"/>
          </p:nvPr>
        </p:nvSpPr>
        <p:spPr>
          <a:xfrm>
            <a:off x="3662437" y="1412514"/>
            <a:ext cx="1174750" cy="633887"/>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1A1A1A"/>
              </a:buClr>
              <a:buSzPts val="1200"/>
              <a:buNone/>
            </a:pPr>
            <a:r>
              <a:rPr lang="en-US" sz="1200" dirty="0"/>
              <a:t>“My race does not affect my ability to do the job effectively.”</a:t>
            </a:r>
            <a:endParaRPr sz="1200" dirty="0"/>
          </a:p>
        </p:txBody>
      </p:sp>
      <p:sp>
        <p:nvSpPr>
          <p:cNvPr id="155" name="Google Shape;155;p1"/>
          <p:cNvSpPr txBox="1">
            <a:spLocks noGrp="1"/>
          </p:cNvSpPr>
          <p:nvPr>
            <p:ph type="body" idx="9"/>
          </p:nvPr>
        </p:nvSpPr>
        <p:spPr>
          <a:xfrm>
            <a:off x="223083" y="2415428"/>
            <a:ext cx="1483200" cy="416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75559A"/>
              </a:buClr>
              <a:buSzPts val="2000"/>
              <a:buNone/>
            </a:pPr>
            <a:r>
              <a:rPr lang="en-US" sz="2000" dirty="0"/>
              <a:t>AGEISM</a:t>
            </a:r>
            <a:endParaRPr dirty="0"/>
          </a:p>
        </p:txBody>
      </p:sp>
      <p:sp>
        <p:nvSpPr>
          <p:cNvPr id="156" name="Google Shape;156;p1"/>
          <p:cNvSpPr txBox="1">
            <a:spLocks noGrp="1"/>
          </p:cNvSpPr>
          <p:nvPr>
            <p:ph type="body" idx="13"/>
          </p:nvPr>
        </p:nvSpPr>
        <p:spPr>
          <a:xfrm>
            <a:off x="5129814" y="2403980"/>
            <a:ext cx="1483200" cy="416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0070C0"/>
              </a:buClr>
              <a:buSzPts val="2000"/>
              <a:buNone/>
            </a:pPr>
            <a:r>
              <a:rPr lang="en-US" sz="2000" dirty="0">
                <a:solidFill>
                  <a:srgbClr val="0070C0"/>
                </a:solidFill>
              </a:rPr>
              <a:t>ABLEISM</a:t>
            </a:r>
            <a:endParaRPr dirty="0">
              <a:solidFill>
                <a:srgbClr val="0070C0"/>
              </a:solidFill>
            </a:endParaRPr>
          </a:p>
        </p:txBody>
      </p:sp>
      <p:sp>
        <p:nvSpPr>
          <p:cNvPr id="157" name="Google Shape;157;p1"/>
          <p:cNvSpPr txBox="1">
            <a:spLocks noGrp="1"/>
          </p:cNvSpPr>
          <p:nvPr>
            <p:ph type="body" idx="14"/>
          </p:nvPr>
        </p:nvSpPr>
        <p:spPr>
          <a:xfrm>
            <a:off x="1874583" y="2423121"/>
            <a:ext cx="1483200" cy="416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4044A5"/>
              </a:buClr>
              <a:buSzPts val="2000"/>
              <a:buNone/>
            </a:pPr>
            <a:r>
              <a:rPr lang="en-US" sz="2000" dirty="0"/>
              <a:t>SEXISM</a:t>
            </a:r>
            <a:endParaRPr dirty="0"/>
          </a:p>
        </p:txBody>
      </p:sp>
      <p:sp>
        <p:nvSpPr>
          <p:cNvPr id="158" name="Google Shape;158;p1"/>
          <p:cNvSpPr txBox="1">
            <a:spLocks noGrp="1"/>
          </p:cNvSpPr>
          <p:nvPr>
            <p:ph type="body" idx="16"/>
          </p:nvPr>
        </p:nvSpPr>
        <p:spPr>
          <a:xfrm>
            <a:off x="266283" y="7453321"/>
            <a:ext cx="1440000" cy="1440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00B050"/>
              </a:buClr>
              <a:buSzPts val="2000"/>
              <a:buNone/>
            </a:pPr>
            <a:r>
              <a:rPr lang="en-US" sz="2000" u="sng" dirty="0">
                <a:solidFill>
                  <a:srgbClr val="00B050"/>
                </a:solidFill>
                <a:hlinkClick r:id="rId3" action="ppaction://hlinksldjump">
                  <a:extLst>
                    <a:ext uri="{A12FA001-AC4F-418D-AE19-62706E023703}">
                      <ahyp:hlinkClr xmlns:ahyp="http://schemas.microsoft.com/office/drawing/2018/hyperlinkcolor" val="tx"/>
                    </a:ext>
                  </a:extLst>
                </a:hlinkClick>
              </a:rPr>
              <a:t>AGEISM</a:t>
            </a:r>
            <a:r>
              <a:rPr lang="en-US" sz="1400" u="sng" dirty="0">
                <a:solidFill>
                  <a:srgbClr val="00B050"/>
                </a:solidFill>
                <a:hlinkClick r:id="rId3" action="ppaction://hlinksldjump">
                  <a:extLst>
                    <a:ext uri="{A12FA001-AC4F-418D-AE19-62706E023703}">
                      <ahyp:hlinkClr xmlns:ahyp="http://schemas.microsoft.com/office/drawing/2018/hyperlinkcolor" val="tx"/>
                    </a:ext>
                  </a:extLst>
                </a:hlinkClick>
              </a:rPr>
              <a:t> </a:t>
            </a:r>
            <a:endParaRPr dirty="0"/>
          </a:p>
          <a:p>
            <a:pPr marL="0" lvl="0" indent="0" algn="ctr" rtl="0">
              <a:lnSpc>
                <a:spcPct val="90000"/>
              </a:lnSpc>
              <a:spcBef>
                <a:spcPts val="750"/>
              </a:spcBef>
              <a:spcAft>
                <a:spcPts val="0"/>
              </a:spcAft>
              <a:buClr>
                <a:srgbClr val="749000"/>
              </a:buClr>
              <a:buSzPts val="1400"/>
              <a:buNone/>
            </a:pPr>
            <a:endParaRPr sz="1400" u="sng" dirty="0">
              <a:solidFill>
                <a:srgbClr val="00B050"/>
              </a:solidFill>
              <a:hlinkClick r:id="rId3" action="ppaction://hlinksldjump">
                <a:extLst>
                  <a:ext uri="{A12FA001-AC4F-418D-AE19-62706E023703}">
                    <ahyp:hlinkClr xmlns:ahyp="http://schemas.microsoft.com/office/drawing/2018/hyperlinkcolor" val="tx"/>
                  </a:ext>
                </a:extLst>
              </a:hlinkClick>
            </a:endParaRPr>
          </a:p>
          <a:p>
            <a:pPr marL="0" lvl="0" indent="0" algn="ctr" rtl="0">
              <a:lnSpc>
                <a:spcPct val="90000"/>
              </a:lnSpc>
              <a:spcBef>
                <a:spcPts val="750"/>
              </a:spcBef>
              <a:spcAft>
                <a:spcPts val="0"/>
              </a:spcAft>
              <a:buClr>
                <a:srgbClr val="00B050"/>
              </a:buClr>
              <a:buSzPts val="1400"/>
              <a:buNone/>
            </a:pPr>
            <a:r>
              <a:rPr lang="en-US" sz="1400" u="sng" dirty="0">
                <a:solidFill>
                  <a:srgbClr val="00B050"/>
                </a:solidFill>
                <a:hlinkClick r:id="rId3" action="ppaction://hlinksldjump">
                  <a:extLst>
                    <a:ext uri="{A12FA001-AC4F-418D-AE19-62706E023703}">
                      <ahyp:hlinkClr xmlns:ahyp="http://schemas.microsoft.com/office/drawing/2018/hyperlinkcolor" val="tx"/>
                    </a:ext>
                  </a:extLst>
                </a:hlinkClick>
              </a:rPr>
              <a:t>LEARN</a:t>
            </a:r>
            <a:endParaRPr dirty="0"/>
          </a:p>
          <a:p>
            <a:pPr marL="0" lvl="0" indent="0" algn="ctr" rtl="0">
              <a:lnSpc>
                <a:spcPct val="90000"/>
              </a:lnSpc>
              <a:spcBef>
                <a:spcPts val="750"/>
              </a:spcBef>
              <a:spcAft>
                <a:spcPts val="0"/>
              </a:spcAft>
              <a:buClr>
                <a:srgbClr val="00B050"/>
              </a:buClr>
              <a:buSzPts val="1400"/>
              <a:buNone/>
            </a:pPr>
            <a:r>
              <a:rPr lang="en-US" sz="1400" u="sng" dirty="0">
                <a:solidFill>
                  <a:srgbClr val="00B050"/>
                </a:solidFill>
                <a:hlinkClick r:id="rId3" action="ppaction://hlinksldjump">
                  <a:extLst>
                    <a:ext uri="{A12FA001-AC4F-418D-AE19-62706E023703}">
                      <ahyp:hlinkClr xmlns:ahyp="http://schemas.microsoft.com/office/drawing/2018/hyperlinkcolor" val="tx"/>
                    </a:ext>
                  </a:extLst>
                </a:hlinkClick>
              </a:rPr>
              <a:t>MORE!</a:t>
            </a:r>
            <a:endParaRPr dirty="0"/>
          </a:p>
        </p:txBody>
      </p:sp>
      <p:sp>
        <p:nvSpPr>
          <p:cNvPr id="159" name="Google Shape;159;p1"/>
          <p:cNvSpPr txBox="1">
            <a:spLocks noGrp="1"/>
          </p:cNvSpPr>
          <p:nvPr>
            <p:ph type="body" idx="17"/>
          </p:nvPr>
        </p:nvSpPr>
        <p:spPr>
          <a:xfrm>
            <a:off x="5151414" y="7453321"/>
            <a:ext cx="1440000" cy="1440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CB2029"/>
              </a:buClr>
              <a:buSzPts val="2000"/>
              <a:buNone/>
            </a:pPr>
            <a:r>
              <a:rPr lang="en-US" sz="2000" u="sng" dirty="0">
                <a:solidFill>
                  <a:schemeClr val="hlink"/>
                </a:solidFill>
                <a:hlinkClick r:id="rId4" action="ppaction://hlinksldjump"/>
              </a:rPr>
              <a:t>ABLEISM</a:t>
            </a:r>
            <a:r>
              <a:rPr lang="en-US" sz="1400" u="sng" dirty="0">
                <a:solidFill>
                  <a:schemeClr val="hlink"/>
                </a:solidFill>
                <a:hlinkClick r:id="rId4" action="ppaction://hlinksldjump"/>
              </a:rPr>
              <a:t> </a:t>
            </a:r>
            <a:endParaRPr dirty="0"/>
          </a:p>
          <a:p>
            <a:pPr marL="0" lvl="0" indent="0" algn="ctr" rtl="0">
              <a:lnSpc>
                <a:spcPct val="90000"/>
              </a:lnSpc>
              <a:spcBef>
                <a:spcPts val="750"/>
              </a:spcBef>
              <a:spcAft>
                <a:spcPts val="0"/>
              </a:spcAft>
              <a:buClr>
                <a:srgbClr val="CB2029"/>
              </a:buClr>
              <a:buSzPts val="1400"/>
              <a:buNone/>
            </a:pPr>
            <a:endParaRPr sz="1400" u="sng" dirty="0">
              <a:solidFill>
                <a:schemeClr val="hlink"/>
              </a:solidFill>
              <a:hlinkClick r:id="rId4" action="ppaction://hlinksldjump"/>
            </a:endParaRPr>
          </a:p>
          <a:p>
            <a:pPr marL="0" lvl="0" indent="0" algn="ctr" rtl="0">
              <a:lnSpc>
                <a:spcPct val="90000"/>
              </a:lnSpc>
              <a:spcBef>
                <a:spcPts val="750"/>
              </a:spcBef>
              <a:spcAft>
                <a:spcPts val="0"/>
              </a:spcAft>
              <a:buClr>
                <a:srgbClr val="CB2029"/>
              </a:buClr>
              <a:buSzPts val="1400"/>
              <a:buNone/>
            </a:pPr>
            <a:r>
              <a:rPr lang="en-US" sz="1400" u="sng" dirty="0">
                <a:solidFill>
                  <a:schemeClr val="hlink"/>
                </a:solidFill>
                <a:hlinkClick r:id="rId4" action="ppaction://hlinksldjump"/>
              </a:rPr>
              <a:t>LEARN</a:t>
            </a:r>
            <a:endParaRPr dirty="0"/>
          </a:p>
          <a:p>
            <a:pPr marL="0" lvl="0" indent="0" algn="ctr" rtl="0">
              <a:lnSpc>
                <a:spcPct val="90000"/>
              </a:lnSpc>
              <a:spcBef>
                <a:spcPts val="750"/>
              </a:spcBef>
              <a:spcAft>
                <a:spcPts val="0"/>
              </a:spcAft>
              <a:buClr>
                <a:srgbClr val="CB2029"/>
              </a:buClr>
              <a:buSzPts val="1400"/>
              <a:buNone/>
            </a:pPr>
            <a:r>
              <a:rPr lang="en-US" sz="1400" u="sng" dirty="0">
                <a:solidFill>
                  <a:schemeClr val="hlink"/>
                </a:solidFill>
                <a:hlinkClick r:id="rId4" action="ppaction://hlinksldjump"/>
              </a:rPr>
              <a:t>MORE!</a:t>
            </a:r>
            <a:endParaRPr sz="1400" u="sng" dirty="0">
              <a:solidFill>
                <a:schemeClr val="hlink"/>
              </a:solidFill>
              <a:hlinkClick r:id="rId4" action="ppaction://hlinksldjump"/>
            </a:endParaRPr>
          </a:p>
        </p:txBody>
      </p:sp>
      <p:sp>
        <p:nvSpPr>
          <p:cNvPr id="160" name="Google Shape;160;p1"/>
          <p:cNvSpPr txBox="1">
            <a:spLocks noGrp="1"/>
          </p:cNvSpPr>
          <p:nvPr>
            <p:ph type="body" idx="18"/>
          </p:nvPr>
        </p:nvSpPr>
        <p:spPr>
          <a:xfrm>
            <a:off x="1896183" y="7453321"/>
            <a:ext cx="1440000" cy="1440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A89200"/>
              </a:buClr>
              <a:buSzPts val="2000"/>
              <a:buNone/>
            </a:pPr>
            <a:r>
              <a:rPr lang="en-US" sz="2000" u="sng" dirty="0">
                <a:solidFill>
                  <a:schemeClr val="hlink"/>
                </a:solidFill>
                <a:hlinkClick r:id="rId5" action="ppaction://hlinksldjump"/>
              </a:rPr>
              <a:t>SEXISM</a:t>
            </a:r>
            <a:endParaRPr sz="1400" u="sng" dirty="0">
              <a:solidFill>
                <a:schemeClr val="hlink"/>
              </a:solidFill>
              <a:hlinkClick r:id="rId5" action="ppaction://hlinksldjump"/>
            </a:endParaRPr>
          </a:p>
          <a:p>
            <a:pPr marL="0" lvl="0" indent="0" algn="ctr" rtl="0">
              <a:lnSpc>
                <a:spcPct val="90000"/>
              </a:lnSpc>
              <a:spcBef>
                <a:spcPts val="750"/>
              </a:spcBef>
              <a:spcAft>
                <a:spcPts val="0"/>
              </a:spcAft>
              <a:buClr>
                <a:srgbClr val="A89200"/>
              </a:buClr>
              <a:buSzPts val="1400"/>
              <a:buNone/>
            </a:pPr>
            <a:endParaRPr sz="1400" u="sng" dirty="0">
              <a:solidFill>
                <a:schemeClr val="hlink"/>
              </a:solidFill>
              <a:hlinkClick r:id="rId5" action="ppaction://hlinksldjump"/>
            </a:endParaRPr>
          </a:p>
          <a:p>
            <a:pPr marL="0" lvl="0" indent="0" algn="ctr" rtl="0">
              <a:lnSpc>
                <a:spcPct val="90000"/>
              </a:lnSpc>
              <a:spcBef>
                <a:spcPts val="750"/>
              </a:spcBef>
              <a:spcAft>
                <a:spcPts val="0"/>
              </a:spcAft>
              <a:buClr>
                <a:srgbClr val="A89200"/>
              </a:buClr>
              <a:buSzPts val="1400"/>
              <a:buNone/>
            </a:pPr>
            <a:r>
              <a:rPr lang="en-US" sz="1400" u="sng" dirty="0">
                <a:solidFill>
                  <a:schemeClr val="hlink"/>
                </a:solidFill>
                <a:hlinkClick r:id="rId5" action="ppaction://hlinksldjump"/>
              </a:rPr>
              <a:t>LEARN</a:t>
            </a:r>
            <a:endParaRPr dirty="0"/>
          </a:p>
          <a:p>
            <a:pPr marL="0" lvl="0" indent="0" algn="ctr" rtl="0">
              <a:lnSpc>
                <a:spcPct val="90000"/>
              </a:lnSpc>
              <a:spcBef>
                <a:spcPts val="750"/>
              </a:spcBef>
              <a:spcAft>
                <a:spcPts val="0"/>
              </a:spcAft>
              <a:buClr>
                <a:srgbClr val="A89200"/>
              </a:buClr>
              <a:buSzPts val="1400"/>
              <a:buNone/>
            </a:pPr>
            <a:r>
              <a:rPr lang="en-US" sz="1400" u="sng" dirty="0">
                <a:solidFill>
                  <a:schemeClr val="hlink"/>
                </a:solidFill>
                <a:hlinkClick r:id="rId5" action="ppaction://hlinksldjump"/>
              </a:rPr>
              <a:t>MORE!</a:t>
            </a:r>
            <a:endParaRPr sz="1400" u="sng" dirty="0">
              <a:solidFill>
                <a:schemeClr val="hlink"/>
              </a:solidFill>
              <a:hlinkClick r:id="rId5" action="ppaction://hlinksldjump"/>
            </a:endParaRPr>
          </a:p>
        </p:txBody>
      </p:sp>
      <p:sp>
        <p:nvSpPr>
          <p:cNvPr id="161" name="Google Shape;161;p1"/>
          <p:cNvSpPr txBox="1">
            <a:spLocks noGrp="1"/>
          </p:cNvSpPr>
          <p:nvPr>
            <p:ph type="body" idx="19"/>
          </p:nvPr>
        </p:nvSpPr>
        <p:spPr>
          <a:xfrm>
            <a:off x="3529812" y="7453321"/>
            <a:ext cx="1440000" cy="1440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C66708"/>
              </a:buClr>
              <a:buSzPts val="2000"/>
              <a:buNone/>
            </a:pPr>
            <a:r>
              <a:rPr lang="en-US" sz="2000" u="sng" dirty="0">
                <a:solidFill>
                  <a:schemeClr val="hlink"/>
                </a:solidFill>
                <a:hlinkClick r:id="rId6" action="ppaction://hlinksldjump"/>
              </a:rPr>
              <a:t>RACISM</a:t>
            </a:r>
            <a:endParaRPr sz="1400" u="sng" dirty="0">
              <a:solidFill>
                <a:schemeClr val="hlink"/>
              </a:solidFill>
              <a:hlinkClick r:id="rId6" action="ppaction://hlinksldjump"/>
            </a:endParaRPr>
          </a:p>
          <a:p>
            <a:pPr marL="0" lvl="0" indent="0" algn="ctr" rtl="0">
              <a:lnSpc>
                <a:spcPct val="90000"/>
              </a:lnSpc>
              <a:spcBef>
                <a:spcPts val="750"/>
              </a:spcBef>
              <a:spcAft>
                <a:spcPts val="0"/>
              </a:spcAft>
              <a:buClr>
                <a:srgbClr val="C66708"/>
              </a:buClr>
              <a:buSzPts val="1400"/>
              <a:buNone/>
            </a:pPr>
            <a:endParaRPr sz="1400" u="sng" dirty="0">
              <a:solidFill>
                <a:schemeClr val="hlink"/>
              </a:solidFill>
              <a:hlinkClick r:id="rId6" action="ppaction://hlinksldjump"/>
            </a:endParaRPr>
          </a:p>
          <a:p>
            <a:pPr marL="0" lvl="0" indent="0" algn="ctr" rtl="0">
              <a:lnSpc>
                <a:spcPct val="90000"/>
              </a:lnSpc>
              <a:spcBef>
                <a:spcPts val="750"/>
              </a:spcBef>
              <a:spcAft>
                <a:spcPts val="0"/>
              </a:spcAft>
              <a:buClr>
                <a:srgbClr val="C66708"/>
              </a:buClr>
              <a:buSzPts val="1400"/>
              <a:buNone/>
            </a:pPr>
            <a:r>
              <a:rPr lang="en-US" sz="1400" u="sng" dirty="0">
                <a:solidFill>
                  <a:schemeClr val="hlink"/>
                </a:solidFill>
                <a:hlinkClick r:id="rId6" action="ppaction://hlinksldjump"/>
              </a:rPr>
              <a:t>LEARN</a:t>
            </a:r>
            <a:endParaRPr dirty="0"/>
          </a:p>
          <a:p>
            <a:pPr marL="0" lvl="0" indent="0" algn="ctr" rtl="0">
              <a:lnSpc>
                <a:spcPct val="90000"/>
              </a:lnSpc>
              <a:spcBef>
                <a:spcPts val="750"/>
              </a:spcBef>
              <a:spcAft>
                <a:spcPts val="0"/>
              </a:spcAft>
              <a:buClr>
                <a:srgbClr val="C66708"/>
              </a:buClr>
              <a:buSzPts val="1400"/>
              <a:buNone/>
            </a:pPr>
            <a:r>
              <a:rPr lang="en-US" sz="1400" u="sng" dirty="0">
                <a:solidFill>
                  <a:schemeClr val="hlink"/>
                </a:solidFill>
                <a:hlinkClick r:id="rId6" action="ppaction://hlinksldjump"/>
              </a:rPr>
              <a:t>MORE!</a:t>
            </a:r>
            <a:endParaRPr sz="1400" u="sng" dirty="0">
              <a:solidFill>
                <a:schemeClr val="hlink"/>
              </a:solidFill>
              <a:hlinkClick r:id="rId6" action="ppaction://hlinksldjump"/>
            </a:endParaRPr>
          </a:p>
        </p:txBody>
      </p:sp>
      <p:sp>
        <p:nvSpPr>
          <p:cNvPr id="162" name="Google Shape;162;p1"/>
          <p:cNvSpPr txBox="1">
            <a:spLocks noGrp="1"/>
          </p:cNvSpPr>
          <p:nvPr>
            <p:ph type="body" idx="21"/>
          </p:nvPr>
        </p:nvSpPr>
        <p:spPr>
          <a:xfrm>
            <a:off x="2506456" y="4572000"/>
            <a:ext cx="1845089" cy="1158492"/>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494C4E"/>
              </a:buClr>
              <a:buSzPts val="1800"/>
              <a:buNone/>
            </a:pPr>
            <a:r>
              <a:rPr lang="en-US" sz="1700" b="0" dirty="0">
                <a:solidFill>
                  <a:srgbClr val="494C4E"/>
                </a:solidFill>
                <a:latin typeface="Lato"/>
                <a:ea typeface="Lato"/>
                <a:cs typeface="Lato"/>
                <a:sym typeface="Lato"/>
              </a:rPr>
              <a:t>DISCRIMINATION IN THE WORKPLACE</a:t>
            </a:r>
            <a:endParaRPr sz="1700" b="0" i="0" dirty="0">
              <a:solidFill>
                <a:srgbClr val="494C4E"/>
              </a:solidFill>
              <a:latin typeface="Lato"/>
              <a:ea typeface="Lato"/>
              <a:cs typeface="Lato"/>
              <a:sym typeface="Lato"/>
            </a:endParaRPr>
          </a:p>
        </p:txBody>
      </p:sp>
      <p:sp>
        <p:nvSpPr>
          <p:cNvPr id="163" name="Google Shape;163;p1"/>
          <p:cNvSpPr txBox="1">
            <a:spLocks noGrp="1"/>
          </p:cNvSpPr>
          <p:nvPr>
            <p:ph type="body" idx="15"/>
          </p:nvPr>
        </p:nvSpPr>
        <p:spPr>
          <a:xfrm>
            <a:off x="3478314" y="2403980"/>
            <a:ext cx="1483200" cy="416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356193"/>
              </a:buClr>
              <a:buSzPts val="2000"/>
              <a:buNone/>
            </a:pPr>
            <a:r>
              <a:rPr lang="en-US" sz="2000" dirty="0"/>
              <a:t>RACISM</a:t>
            </a:r>
            <a:endParaRPr dirty="0"/>
          </a:p>
        </p:txBody>
      </p:sp>
      <p:pic>
        <p:nvPicPr>
          <p:cNvPr id="164" name="Google Shape;164;p1" descr="Text&#10;&#10;Description automatically generated with medium confidence"/>
          <p:cNvPicPr preferRelativeResize="0"/>
          <p:nvPr/>
        </p:nvPicPr>
        <p:blipFill rotWithShape="1">
          <a:blip r:embed="rId7">
            <a:alphaModFix/>
          </a:blip>
          <a:srcRect/>
          <a:stretch/>
        </p:blipFill>
        <p:spPr>
          <a:xfrm>
            <a:off x="244986" y="310162"/>
            <a:ext cx="2986990" cy="72563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a:spLocks noGrp="1"/>
          </p:cNvSpPr>
          <p:nvPr>
            <p:ph type="title"/>
          </p:nvPr>
        </p:nvSpPr>
        <p:spPr>
          <a:xfrm>
            <a:off x="471488" y="487363"/>
            <a:ext cx="5915025" cy="1013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u="sng" dirty="0"/>
              <a:t>AGEISM</a:t>
            </a:r>
            <a:endParaRPr dirty="0"/>
          </a:p>
        </p:txBody>
      </p:sp>
      <p:sp>
        <p:nvSpPr>
          <p:cNvPr id="170" name="Google Shape;170;p2"/>
          <p:cNvSpPr txBox="1">
            <a:spLocks noGrp="1"/>
          </p:cNvSpPr>
          <p:nvPr>
            <p:ph type="body" idx="1"/>
          </p:nvPr>
        </p:nvSpPr>
        <p:spPr>
          <a:xfrm>
            <a:off x="471488" y="1500553"/>
            <a:ext cx="5915025" cy="6724571"/>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600"/>
              </a:spcAft>
              <a:buClr>
                <a:srgbClr val="000000"/>
              </a:buClr>
              <a:buSzPts val="1395"/>
              <a:buNone/>
            </a:pPr>
            <a:r>
              <a:rPr lang="en-US" sz="1200" i="1" dirty="0">
                <a:solidFill>
                  <a:srgbClr val="000000"/>
                </a:solidFill>
                <a:latin typeface="Calibri"/>
                <a:ea typeface="Calibri"/>
                <a:cs typeface="Calibri"/>
                <a:sym typeface="Calibri"/>
              </a:rPr>
              <a:t>Ageism in the workplace, what is it and what does it look like? </a:t>
            </a:r>
            <a:endParaRPr lang="en-US" sz="1200" i="1" dirty="0">
              <a:latin typeface="Times New Roman"/>
              <a:cs typeface="Times New Roman"/>
              <a:sym typeface="Times New Roman"/>
            </a:endParaRPr>
          </a:p>
          <a:p>
            <a:pPr marL="0" lvl="0" indent="0" algn="l" rtl="0">
              <a:lnSpc>
                <a:spcPct val="100000"/>
              </a:lnSpc>
              <a:spcBef>
                <a:spcPts val="0"/>
              </a:spcBef>
              <a:spcAft>
                <a:spcPts val="600"/>
              </a:spcAft>
              <a:buClr>
                <a:srgbClr val="000000"/>
              </a:buClr>
              <a:buSzPts val="1395"/>
              <a:buNone/>
            </a:pPr>
            <a:r>
              <a:rPr lang="en-US" sz="1200" dirty="0">
                <a:solidFill>
                  <a:srgbClr val="222222"/>
                </a:solidFill>
                <a:highlight>
                  <a:srgbClr val="FFFFFF"/>
                </a:highlight>
                <a:latin typeface="Calibri"/>
                <a:ea typeface="Calibri"/>
                <a:cs typeface="Calibri"/>
                <a:sym typeface="Calibri"/>
              </a:rPr>
              <a:t>Ageism may resemble a fresh college graduate who is described as “too young” for the position. Ageism may resemble a 50-year-old being denied a job for which they are qualified because the company wants someone that will give many years to the company. According to an AARP study (Autenrieth, 2021), 64% of workers witnessed or suffered from ageism or age-related discrimination, and many cases discriminate against older employees. Not every case of ageism is noticed, often ageism happens inadvertently.</a:t>
            </a:r>
            <a:endParaRPr lang="en-US" sz="1200" dirty="0">
              <a:highlight>
                <a:srgbClr val="FFFFFF"/>
              </a:highlight>
              <a:latin typeface="Times New Roman"/>
              <a:cs typeface="Times New Roman"/>
              <a:sym typeface="Times New Roman"/>
            </a:endParaRPr>
          </a:p>
          <a:p>
            <a:pPr marL="0" lvl="0" indent="0" algn="l" rtl="0">
              <a:lnSpc>
                <a:spcPct val="100000"/>
              </a:lnSpc>
              <a:spcBef>
                <a:spcPts val="0"/>
              </a:spcBef>
              <a:spcAft>
                <a:spcPts val="600"/>
              </a:spcAft>
              <a:buClr>
                <a:srgbClr val="000000"/>
              </a:buClr>
              <a:buSzPts val="1395"/>
              <a:buNone/>
            </a:pPr>
            <a:r>
              <a:rPr lang="en-US" sz="1200" dirty="0">
                <a:solidFill>
                  <a:srgbClr val="222222"/>
                </a:solidFill>
                <a:highlight>
                  <a:srgbClr val="FFFFFF"/>
                </a:highlight>
                <a:latin typeface="Calibri"/>
                <a:ea typeface="Calibri"/>
                <a:cs typeface="Calibri"/>
                <a:sym typeface="Calibri"/>
              </a:rPr>
              <a:t>It may be that learning opportunities go to younger employees, challenging tasks assigned to younger staff, being passed over for promotions and/or raises, even being denied time off to spend with family as “they are empty-nesters.” </a:t>
            </a:r>
            <a:r>
              <a:rPr lang="en-US" sz="1200" dirty="0">
                <a:latin typeface="Calibri"/>
                <a:ea typeface="Calibri"/>
                <a:cs typeface="Calibri"/>
                <a:sym typeface="Calibri"/>
              </a:rPr>
              <a:t>In the hiring process, older candidates may be passed over to do the assumption that they may not have many working years left to commit to the organization. </a:t>
            </a:r>
            <a:endParaRPr sz="1200" dirty="0">
              <a:latin typeface="Times New Roman"/>
              <a:ea typeface="Times New Roman"/>
              <a:cs typeface="Times New Roman"/>
              <a:sym typeface="Times New Roman"/>
            </a:endParaRPr>
          </a:p>
          <a:p>
            <a:pPr marL="0" lvl="0" indent="0" algn="l" rtl="0">
              <a:lnSpc>
                <a:spcPct val="70000"/>
              </a:lnSpc>
              <a:spcBef>
                <a:spcPts val="1000"/>
              </a:spcBef>
              <a:spcAft>
                <a:spcPts val="600"/>
              </a:spcAft>
              <a:buClr>
                <a:srgbClr val="222222"/>
              </a:buClr>
              <a:buSzPts val="1395"/>
              <a:buNone/>
            </a:pPr>
            <a:r>
              <a:rPr lang="en-US" sz="1200" i="1" dirty="0">
                <a:solidFill>
                  <a:srgbClr val="000000"/>
                </a:solidFill>
                <a:latin typeface="Calibri"/>
                <a:ea typeface="Calibri"/>
                <a:cs typeface="Calibri"/>
                <a:sym typeface="Calibri"/>
              </a:rPr>
              <a:t>How to prevent ageism in the recruitment and selection process?</a:t>
            </a:r>
            <a:endParaRPr lang="en-US" sz="1200" i="1" dirty="0">
              <a:latin typeface="Times New Roman"/>
              <a:cs typeface="Times New Roman"/>
              <a:sym typeface="Times New Roman"/>
            </a:endParaRPr>
          </a:p>
          <a:p>
            <a:pPr marL="0" lvl="0" indent="0" algn="l" rtl="0">
              <a:lnSpc>
                <a:spcPct val="100000"/>
              </a:lnSpc>
              <a:spcBef>
                <a:spcPts val="1000"/>
              </a:spcBef>
              <a:spcAft>
                <a:spcPts val="600"/>
              </a:spcAft>
              <a:buClr>
                <a:srgbClr val="222222"/>
              </a:buClr>
              <a:buSzPts val="1395"/>
              <a:buNone/>
            </a:pPr>
            <a:r>
              <a:rPr lang="en-US" sz="1200" dirty="0">
                <a:solidFill>
                  <a:srgbClr val="222222"/>
                </a:solidFill>
                <a:highlight>
                  <a:srgbClr val="FFFFFF"/>
                </a:highlight>
                <a:latin typeface="Calibri"/>
                <a:ea typeface="Calibri"/>
                <a:cs typeface="Calibri"/>
                <a:sym typeface="Calibri"/>
              </a:rPr>
              <a:t>The first step involves educating yourself about the signs of unconscious age bias. Do not assume that your place of work is ageism-free, as ageism can be difficult to notice. Make a commitment to fight the stereotype by making a conscious effort to educate yourself of the signs and do not make ageist remarks. Second, treat everyone with the same level of professionalism, regardless of age. </a:t>
            </a:r>
            <a:r>
              <a:rPr lang="en-US" sz="1200" dirty="0">
                <a:latin typeface="Calibri"/>
                <a:ea typeface="Calibri"/>
                <a:cs typeface="Calibri"/>
                <a:sym typeface="Calibri"/>
              </a:rPr>
              <a:t>Consider using standardized interview questions, conducting “blind” interviews, and choose candidates based on their knowledge, skills, abilities, and other attributes (KSAOs).</a:t>
            </a:r>
            <a:endParaRPr lang="en-US" sz="1200" dirty="0">
              <a:latin typeface="Times New Roman"/>
              <a:cs typeface="Times New Roman"/>
              <a:sym typeface="Times New Roman"/>
            </a:endParaRPr>
          </a:p>
          <a:p>
            <a:pPr marL="0" lvl="0" indent="0" algn="l" rtl="0">
              <a:lnSpc>
                <a:spcPct val="70000"/>
              </a:lnSpc>
              <a:spcBef>
                <a:spcPts val="1000"/>
              </a:spcBef>
              <a:spcAft>
                <a:spcPts val="600"/>
              </a:spcAft>
              <a:buClr>
                <a:srgbClr val="222222"/>
              </a:buClr>
              <a:buSzPts val="1395"/>
              <a:buNone/>
            </a:pPr>
            <a:r>
              <a:rPr lang="en-US" sz="1200" i="1" dirty="0">
                <a:solidFill>
                  <a:srgbClr val="000000"/>
                </a:solidFill>
                <a:latin typeface="Calibri"/>
                <a:ea typeface="Calibri"/>
                <a:cs typeface="Calibri"/>
                <a:sym typeface="Calibri"/>
              </a:rPr>
              <a:t>What to do if you experience ageism?</a:t>
            </a:r>
            <a:endParaRPr lang="en-US" sz="1200" dirty="0">
              <a:latin typeface="Times New Roman"/>
              <a:cs typeface="Times New Roman"/>
              <a:sym typeface="Times New Roman"/>
            </a:endParaRPr>
          </a:p>
          <a:p>
            <a:pPr marL="0" lvl="0" indent="0" algn="l" rtl="0">
              <a:lnSpc>
                <a:spcPct val="70000"/>
              </a:lnSpc>
              <a:spcBef>
                <a:spcPts val="1000"/>
              </a:spcBef>
              <a:spcAft>
                <a:spcPts val="600"/>
              </a:spcAft>
              <a:buClr>
                <a:srgbClr val="222222"/>
              </a:buClr>
              <a:buSzPts val="1395"/>
              <a:buNone/>
            </a:pPr>
            <a:r>
              <a:rPr lang="en-US" sz="1200" i="1" dirty="0">
                <a:solidFill>
                  <a:srgbClr val="000000"/>
                </a:solidFill>
                <a:latin typeface="Calibri"/>
                <a:ea typeface="Calibri"/>
                <a:cs typeface="Calibri"/>
                <a:sym typeface="Calibri"/>
              </a:rPr>
              <a:t> </a:t>
            </a:r>
            <a:r>
              <a:rPr lang="en-US" sz="1200" dirty="0">
                <a:solidFill>
                  <a:srgbClr val="000000"/>
                </a:solidFill>
                <a:latin typeface="Calibri"/>
                <a:ea typeface="Calibri"/>
                <a:cs typeface="Calibri"/>
                <a:sym typeface="Calibri"/>
              </a:rPr>
              <a:t>If you ever find yourself experiencing signs of age discrimination, follow the next steps to protect yourself:</a:t>
            </a:r>
            <a:endParaRPr sz="1200" dirty="0">
              <a:latin typeface="Times New Roman"/>
              <a:ea typeface="Times New Roman"/>
              <a:cs typeface="Times New Roman"/>
              <a:sym typeface="Times New Roman"/>
            </a:endParaRPr>
          </a:p>
          <a:p>
            <a:pPr marL="228600" lvl="0" indent="-222250" algn="l" rtl="0">
              <a:lnSpc>
                <a:spcPct val="100000"/>
              </a:lnSpc>
              <a:spcBef>
                <a:spcPts val="600"/>
              </a:spcBef>
              <a:spcAft>
                <a:spcPts val="600"/>
              </a:spcAft>
              <a:buClr>
                <a:srgbClr val="000000"/>
              </a:buClr>
              <a:buSzPts val="900"/>
              <a:buChar char="•"/>
            </a:pPr>
            <a:r>
              <a:rPr lang="en-US" sz="1200" dirty="0">
                <a:solidFill>
                  <a:srgbClr val="000000"/>
                </a:solidFill>
                <a:latin typeface="Calibri"/>
                <a:ea typeface="Calibri"/>
                <a:cs typeface="Calibri"/>
                <a:sym typeface="Calibri"/>
              </a:rPr>
              <a:t>Take detailed notes of </a:t>
            </a:r>
            <a:r>
              <a:rPr lang="en-US" sz="1200" i="1" dirty="0">
                <a:solidFill>
                  <a:srgbClr val="000000"/>
                </a:solidFill>
                <a:latin typeface="Calibri"/>
                <a:ea typeface="Calibri"/>
                <a:cs typeface="Calibri"/>
                <a:sym typeface="Calibri"/>
              </a:rPr>
              <a:t>what</a:t>
            </a:r>
            <a:r>
              <a:rPr lang="en-US" sz="1200" dirty="0">
                <a:solidFill>
                  <a:srgbClr val="000000"/>
                </a:solidFill>
                <a:latin typeface="Calibri"/>
                <a:ea typeface="Calibri"/>
                <a:cs typeface="Calibri"/>
                <a:sym typeface="Calibri"/>
              </a:rPr>
              <a:t> was said</a:t>
            </a:r>
            <a:endParaRPr sz="1200" dirty="0">
              <a:latin typeface="Noto Sans Symbols"/>
              <a:ea typeface="Noto Sans Symbols"/>
              <a:cs typeface="Noto Sans Symbols"/>
              <a:sym typeface="Noto Sans Symbols"/>
            </a:endParaRPr>
          </a:p>
          <a:p>
            <a:pPr marL="228600" lvl="0" indent="-222250" algn="l" rtl="0">
              <a:lnSpc>
                <a:spcPct val="100000"/>
              </a:lnSpc>
              <a:spcBef>
                <a:spcPts val="0"/>
              </a:spcBef>
              <a:spcAft>
                <a:spcPts val="600"/>
              </a:spcAft>
              <a:buClr>
                <a:srgbClr val="000000"/>
              </a:buClr>
              <a:buSzPts val="900"/>
              <a:buChar char="•"/>
            </a:pPr>
            <a:r>
              <a:rPr lang="en-US" sz="1200" dirty="0">
                <a:solidFill>
                  <a:srgbClr val="000000"/>
                </a:solidFill>
                <a:latin typeface="Calibri"/>
                <a:ea typeface="Calibri"/>
                <a:cs typeface="Calibri"/>
                <a:sym typeface="Calibri"/>
              </a:rPr>
              <a:t>Write down </a:t>
            </a:r>
            <a:r>
              <a:rPr lang="en-US" sz="1200" i="1" dirty="0">
                <a:solidFill>
                  <a:srgbClr val="000000"/>
                </a:solidFill>
                <a:latin typeface="Calibri"/>
                <a:ea typeface="Calibri"/>
                <a:cs typeface="Calibri"/>
                <a:sym typeface="Calibri"/>
              </a:rPr>
              <a:t>who</a:t>
            </a:r>
            <a:r>
              <a:rPr lang="en-US" sz="1200" dirty="0">
                <a:solidFill>
                  <a:srgbClr val="000000"/>
                </a:solidFill>
                <a:latin typeface="Calibri"/>
                <a:ea typeface="Calibri"/>
                <a:cs typeface="Calibri"/>
                <a:sym typeface="Calibri"/>
              </a:rPr>
              <a:t> was there when comment(s) were said</a:t>
            </a:r>
            <a:endParaRPr sz="1200" dirty="0">
              <a:latin typeface="Noto Sans Symbols"/>
              <a:ea typeface="Noto Sans Symbols"/>
              <a:cs typeface="Noto Sans Symbols"/>
              <a:sym typeface="Noto Sans Symbols"/>
            </a:endParaRPr>
          </a:p>
          <a:p>
            <a:pPr marL="228600" lvl="0" indent="-222250" algn="l" rtl="0">
              <a:lnSpc>
                <a:spcPct val="100000"/>
              </a:lnSpc>
              <a:spcBef>
                <a:spcPts val="0"/>
              </a:spcBef>
              <a:spcAft>
                <a:spcPts val="600"/>
              </a:spcAft>
              <a:buClr>
                <a:srgbClr val="000000"/>
              </a:buClr>
              <a:buSzPts val="900"/>
              <a:buChar char="•"/>
            </a:pPr>
            <a:r>
              <a:rPr lang="en-US" sz="1200" dirty="0">
                <a:solidFill>
                  <a:srgbClr val="000000"/>
                </a:solidFill>
                <a:latin typeface="Calibri"/>
                <a:ea typeface="Calibri"/>
                <a:cs typeface="Calibri"/>
                <a:sym typeface="Calibri"/>
              </a:rPr>
              <a:t>Take note of the date comment(s) were said</a:t>
            </a:r>
            <a:endParaRPr sz="1200" dirty="0">
              <a:latin typeface="Noto Sans Symbols"/>
              <a:ea typeface="Noto Sans Symbols"/>
              <a:cs typeface="Noto Sans Symbols"/>
              <a:sym typeface="Noto Sans Symbols"/>
            </a:endParaRPr>
          </a:p>
          <a:p>
            <a:pPr marL="228600" lvl="0" indent="-222250" algn="l" rtl="0">
              <a:lnSpc>
                <a:spcPct val="100000"/>
              </a:lnSpc>
              <a:spcBef>
                <a:spcPts val="0"/>
              </a:spcBef>
              <a:spcAft>
                <a:spcPts val="600"/>
              </a:spcAft>
              <a:buClr>
                <a:srgbClr val="000000"/>
              </a:buClr>
              <a:buSzPts val="1295"/>
              <a:buChar char="•"/>
            </a:pPr>
            <a:r>
              <a:rPr lang="en-US" sz="1200" dirty="0">
                <a:solidFill>
                  <a:srgbClr val="000000"/>
                </a:solidFill>
                <a:latin typeface="Calibri"/>
                <a:ea typeface="Calibri"/>
                <a:cs typeface="Calibri"/>
                <a:sym typeface="Calibri"/>
              </a:rPr>
              <a:t>Take your case to an employment attorney and seek advice on what to do next (Autenrieth, 2021).</a:t>
            </a:r>
            <a:endParaRPr sz="1200" dirty="0">
              <a:latin typeface="Times New Roman"/>
              <a:ea typeface="Times New Roman"/>
              <a:cs typeface="Times New Roman"/>
              <a:sym typeface="Times New Roman"/>
            </a:endParaRPr>
          </a:p>
        </p:txBody>
      </p:sp>
      <p:sp>
        <p:nvSpPr>
          <p:cNvPr id="171" name="Google Shape;171;p2"/>
          <p:cNvSpPr txBox="1">
            <a:spLocks noGrp="1"/>
          </p:cNvSpPr>
          <p:nvPr>
            <p:ph type="dt" idx="10"/>
          </p:nvPr>
        </p:nvSpPr>
        <p:spPr>
          <a:xfrm>
            <a:off x="471487" y="8475663"/>
            <a:ext cx="1543051" cy="4857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MGMT 257 – D.MCKEEVER</a:t>
            </a:r>
            <a:endParaRPr dirty="0"/>
          </a:p>
        </p:txBody>
      </p:sp>
      <p:sp>
        <p:nvSpPr>
          <p:cNvPr id="172" name="Google Shape;172;p2"/>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UNIQUE GET TOGETHER SOCIETY</a:t>
            </a:r>
            <a:endParaRPr dirty="0"/>
          </a:p>
        </p:txBody>
      </p:sp>
      <p:sp>
        <p:nvSpPr>
          <p:cNvPr id="173" name="Google Shape;173;p2"/>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
        <p:nvSpPr>
          <p:cNvPr id="174" name="Google Shape;174;p2">
            <a:hlinkClick r:id="rId3" action="ppaction://hlinksldjump"/>
          </p:cNvPr>
          <p:cNvSpPr/>
          <p:nvPr/>
        </p:nvSpPr>
        <p:spPr>
          <a:xfrm>
            <a:off x="5260554" y="8107506"/>
            <a:ext cx="1125958" cy="485775"/>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BACK</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
          <p:cNvSpPr txBox="1">
            <a:spLocks noGrp="1"/>
          </p:cNvSpPr>
          <p:nvPr>
            <p:ph type="title"/>
          </p:nvPr>
        </p:nvSpPr>
        <p:spPr>
          <a:xfrm>
            <a:off x="471488" y="487363"/>
            <a:ext cx="5915025" cy="9076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u="sng" dirty="0"/>
              <a:t>SEXISM</a:t>
            </a:r>
            <a:endParaRPr dirty="0"/>
          </a:p>
        </p:txBody>
      </p:sp>
      <p:sp>
        <p:nvSpPr>
          <p:cNvPr id="180" name="Google Shape;180;p3"/>
          <p:cNvSpPr txBox="1">
            <a:spLocks noGrp="1"/>
          </p:cNvSpPr>
          <p:nvPr>
            <p:ph type="body" idx="1"/>
          </p:nvPr>
        </p:nvSpPr>
        <p:spPr>
          <a:xfrm>
            <a:off x="471488" y="1395046"/>
            <a:ext cx="5915025" cy="659484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70000"/>
              </a:lnSpc>
              <a:spcBef>
                <a:spcPts val="0"/>
              </a:spcBef>
              <a:spcAft>
                <a:spcPts val="600"/>
              </a:spcAft>
              <a:buClr>
                <a:schemeClr val="dk1"/>
              </a:buClr>
              <a:buSzPts val="1260"/>
              <a:buNone/>
            </a:pPr>
            <a:r>
              <a:rPr lang="en-US" sz="1200" i="1" dirty="0">
                <a:latin typeface="Calibri"/>
                <a:ea typeface="Calibri"/>
                <a:cs typeface="Calibri"/>
                <a:sym typeface="Calibri"/>
              </a:rPr>
              <a:t>Sexism in the workplace, what is it and what does it look like?</a:t>
            </a:r>
          </a:p>
          <a:p>
            <a:pPr marL="0" lvl="0" indent="0" algn="l" rtl="0">
              <a:lnSpc>
                <a:spcPct val="70000"/>
              </a:lnSpc>
              <a:spcBef>
                <a:spcPts val="0"/>
              </a:spcBef>
              <a:spcAft>
                <a:spcPts val="600"/>
              </a:spcAft>
              <a:buClr>
                <a:schemeClr val="dk1"/>
              </a:buClr>
              <a:buSzPts val="1260"/>
              <a:buNone/>
            </a:pPr>
            <a:r>
              <a:rPr lang="en-US" sz="1200" dirty="0">
                <a:solidFill>
                  <a:srgbClr val="222222"/>
                </a:solidFill>
                <a:highlight>
                  <a:srgbClr val="FFFFFF"/>
                </a:highlight>
                <a:latin typeface="Calibri"/>
                <a:ea typeface="Calibri"/>
                <a:cs typeface="Calibri"/>
                <a:sym typeface="Calibri"/>
              </a:rPr>
              <a:t>Sexism is having conditioned expectations about the way men and women are supposed to behave. Sexism is…</a:t>
            </a:r>
          </a:p>
          <a:p>
            <a:pPr marL="285750" indent="-285750">
              <a:lnSpc>
                <a:spcPct val="100000"/>
              </a:lnSpc>
              <a:spcBef>
                <a:spcPts val="0"/>
              </a:spcBef>
              <a:spcAft>
                <a:spcPts val="600"/>
              </a:spcAft>
              <a:buClr>
                <a:srgbClr val="222222"/>
              </a:buClr>
              <a:buSzPts val="1260"/>
            </a:pPr>
            <a:r>
              <a:rPr lang="en-US" sz="1200" dirty="0">
                <a:solidFill>
                  <a:srgbClr val="222222"/>
                </a:solidFill>
                <a:highlight>
                  <a:srgbClr val="FFFFFF"/>
                </a:highlight>
                <a:latin typeface="Calibri"/>
                <a:ea typeface="Calibri"/>
                <a:cs typeface="Calibri"/>
                <a:sym typeface="Calibri"/>
              </a:rPr>
              <a:t>…</a:t>
            </a:r>
            <a:r>
              <a:rPr lang="en-CA" sz="1200" dirty="0">
                <a:solidFill>
                  <a:srgbClr val="222222"/>
                </a:solidFill>
                <a:highlight>
                  <a:srgbClr val="FFFFFF"/>
                </a:highlight>
                <a:latin typeface="Calibri"/>
                <a:ea typeface="Calibri"/>
                <a:cs typeface="Calibri"/>
                <a:sym typeface="Calibri"/>
              </a:rPr>
              <a:t>favouring</a:t>
            </a:r>
            <a:r>
              <a:rPr lang="en-US" sz="1200" dirty="0">
                <a:solidFill>
                  <a:srgbClr val="222222"/>
                </a:solidFill>
                <a:highlight>
                  <a:srgbClr val="FFFFFF"/>
                </a:highlight>
                <a:latin typeface="Calibri"/>
                <a:ea typeface="Calibri"/>
                <a:cs typeface="Calibri"/>
                <a:sym typeface="Calibri"/>
              </a:rPr>
              <a:t> a man rather than a woman for a managerial position by presuming her lack of authority</a:t>
            </a:r>
          </a:p>
          <a:p>
            <a:pPr marL="285750" indent="-285750">
              <a:lnSpc>
                <a:spcPct val="100000"/>
              </a:lnSpc>
              <a:spcBef>
                <a:spcPts val="0"/>
              </a:spcBef>
              <a:spcAft>
                <a:spcPts val="600"/>
              </a:spcAft>
              <a:buClr>
                <a:srgbClr val="222222"/>
              </a:buClr>
              <a:buSzPts val="1260"/>
            </a:pPr>
            <a:r>
              <a:rPr lang="en-US" sz="1200" dirty="0">
                <a:solidFill>
                  <a:srgbClr val="222222"/>
                </a:solidFill>
                <a:highlight>
                  <a:srgbClr val="FFFFFF"/>
                </a:highlight>
                <a:latin typeface="Calibri"/>
                <a:ea typeface="Calibri"/>
                <a:cs typeface="Calibri"/>
                <a:sym typeface="Calibri"/>
              </a:rPr>
              <a:t>…telling women that they "belong in the kitchen". </a:t>
            </a:r>
            <a:endParaRPr lang="en-US" sz="1200" dirty="0">
              <a:solidFill>
                <a:srgbClr val="222222"/>
              </a:solidFill>
              <a:highlight>
                <a:srgbClr val="FFFFFF"/>
              </a:highlight>
            </a:endParaRPr>
          </a:p>
          <a:p>
            <a:pPr marL="285750" indent="-285750">
              <a:lnSpc>
                <a:spcPct val="100000"/>
              </a:lnSpc>
              <a:spcBef>
                <a:spcPts val="0"/>
              </a:spcBef>
              <a:spcAft>
                <a:spcPts val="600"/>
              </a:spcAft>
              <a:buClr>
                <a:srgbClr val="222222"/>
              </a:buClr>
              <a:buSzPts val="1260"/>
            </a:pPr>
            <a:r>
              <a:rPr lang="en-US" sz="1200" dirty="0">
                <a:solidFill>
                  <a:srgbClr val="222222"/>
                </a:solidFill>
                <a:highlight>
                  <a:srgbClr val="FFFFFF"/>
                </a:highlight>
                <a:latin typeface="Calibri"/>
                <a:ea typeface="Calibri"/>
                <a:cs typeface="Calibri"/>
                <a:sym typeface="Calibri"/>
              </a:rPr>
              <a:t>…why pay gaps continue to exist. Sexism is everywhere. </a:t>
            </a:r>
            <a:endParaRPr lang="en-US" sz="1200" dirty="0">
              <a:highlight>
                <a:srgbClr val="FFFFFF"/>
              </a:highlight>
              <a:latin typeface="Times New Roman"/>
              <a:cs typeface="Times New Roman"/>
              <a:sym typeface="Times New Roman"/>
            </a:endParaRPr>
          </a:p>
          <a:p>
            <a:pPr marL="0" indent="0">
              <a:lnSpc>
                <a:spcPct val="100000"/>
              </a:lnSpc>
              <a:spcBef>
                <a:spcPts val="0"/>
              </a:spcBef>
              <a:spcAft>
                <a:spcPts val="600"/>
              </a:spcAft>
              <a:buClr>
                <a:srgbClr val="222222"/>
              </a:buClr>
              <a:buSzPts val="1260"/>
              <a:buNone/>
            </a:pPr>
            <a:r>
              <a:rPr lang="en-US" sz="1200" dirty="0">
                <a:solidFill>
                  <a:srgbClr val="222222"/>
                </a:solidFill>
                <a:highlight>
                  <a:srgbClr val="FFFFFF"/>
                </a:highlight>
                <a:latin typeface="Calibri"/>
                <a:ea typeface="Calibri"/>
                <a:cs typeface="Calibri"/>
                <a:sym typeface="Calibri"/>
              </a:rPr>
              <a:t>Unconscious bias plays an important role in continuing gender bias in the recruitment and selection process. As human beings, we have evolved to have these preconceptions about how things “should be”. These unconscious biases have led to discriminatory behaviours and have been embedded in recruitment processes, performance management systems and leadership development. </a:t>
            </a:r>
            <a:r>
              <a:rPr lang="en-US" sz="1200" dirty="0">
                <a:solidFill>
                  <a:srgbClr val="242424"/>
                </a:solidFill>
                <a:highlight>
                  <a:srgbClr val="FFFFFF"/>
                </a:highlight>
                <a:latin typeface="Calibri"/>
                <a:ea typeface="Calibri"/>
                <a:cs typeface="Calibri"/>
                <a:sym typeface="Calibri"/>
              </a:rPr>
              <a:t>In recruitment, the hiring manager tends to “select candidates who are similar in irrelevant ways and reject those with personal characteristics that are unfamiliar” (Millstam, 2020). This is unconscious bias and this correlates to sexism because when most hiring managers are men, that results in fewer women being selected (Millstam, 2020). On another note, </a:t>
            </a:r>
            <a:r>
              <a:rPr lang="en-US" sz="1200" dirty="0">
                <a:solidFill>
                  <a:srgbClr val="222222"/>
                </a:solidFill>
                <a:highlight>
                  <a:srgbClr val="FFFFFF"/>
                </a:highlight>
                <a:latin typeface="Calibri"/>
                <a:ea typeface="Calibri"/>
                <a:cs typeface="Calibri"/>
                <a:sym typeface="Calibri"/>
              </a:rPr>
              <a:t>while the gender wage gap has narrowed over the years in Canada, women are still paid less than men for no reason other than gender. In addition to unequal pay, below is a list of other examples of sexism you may have seen or experienced in the workplace: </a:t>
            </a:r>
            <a:endParaRPr sz="1200" dirty="0">
              <a:latin typeface="Times New Roman"/>
              <a:ea typeface="Times New Roman"/>
              <a:cs typeface="Times New Roman"/>
              <a:sym typeface="Times New Roman"/>
            </a:endParaRPr>
          </a:p>
          <a:p>
            <a:pPr marL="228600" lvl="0" indent="-228600" algn="l" rtl="0">
              <a:lnSpc>
                <a:spcPct val="100000"/>
              </a:lnSpc>
              <a:spcBef>
                <a:spcPts val="600"/>
              </a:spcBef>
              <a:spcAft>
                <a:spcPts val="600"/>
              </a:spcAft>
              <a:buClr>
                <a:srgbClr val="222222"/>
              </a:buClr>
              <a:buSzPts val="1260"/>
              <a:buChar char="•"/>
            </a:pPr>
            <a:r>
              <a:rPr lang="en-US" sz="1200" dirty="0">
                <a:solidFill>
                  <a:srgbClr val="222222"/>
                </a:solidFill>
                <a:latin typeface="Calibri"/>
                <a:ea typeface="Calibri"/>
                <a:cs typeface="Calibri"/>
                <a:sym typeface="Calibri"/>
              </a:rPr>
              <a:t>Bias during interviews or interview questions.</a:t>
            </a:r>
            <a:endParaRPr sz="1200" dirty="0">
              <a:latin typeface="Noto Sans Symbols"/>
              <a:ea typeface="Noto Sans Symbols"/>
              <a:cs typeface="Noto Sans Symbols"/>
              <a:sym typeface="Noto Sans Symbols"/>
            </a:endParaRPr>
          </a:p>
          <a:p>
            <a:pPr marL="228600" lvl="0" indent="-228600" algn="l" rtl="0">
              <a:lnSpc>
                <a:spcPct val="100000"/>
              </a:lnSpc>
              <a:spcBef>
                <a:spcPts val="0"/>
              </a:spcBef>
              <a:spcAft>
                <a:spcPts val="600"/>
              </a:spcAft>
              <a:buClr>
                <a:srgbClr val="222222"/>
              </a:buClr>
              <a:buSzPts val="1260"/>
              <a:buChar char="•"/>
            </a:pPr>
            <a:r>
              <a:rPr lang="en-US" sz="1200" dirty="0">
                <a:solidFill>
                  <a:srgbClr val="222222"/>
                </a:solidFill>
                <a:latin typeface="Calibri"/>
                <a:ea typeface="Calibri"/>
                <a:cs typeface="Calibri"/>
                <a:sym typeface="Calibri"/>
              </a:rPr>
              <a:t>Exempting women from certain duties. IE: carrying heavy items.</a:t>
            </a:r>
            <a:endParaRPr sz="1200" dirty="0">
              <a:latin typeface="Noto Sans Symbols"/>
              <a:ea typeface="Noto Sans Symbols"/>
              <a:cs typeface="Noto Sans Symbols"/>
              <a:sym typeface="Noto Sans Symbols"/>
            </a:endParaRPr>
          </a:p>
          <a:p>
            <a:pPr marL="228600" lvl="0" indent="-228600" algn="l" rtl="0">
              <a:lnSpc>
                <a:spcPct val="100000"/>
              </a:lnSpc>
              <a:spcBef>
                <a:spcPts val="0"/>
              </a:spcBef>
              <a:spcAft>
                <a:spcPts val="600"/>
              </a:spcAft>
              <a:buClr>
                <a:srgbClr val="222222"/>
              </a:buClr>
              <a:buSzPts val="1260"/>
              <a:buChar char="•"/>
            </a:pPr>
            <a:r>
              <a:rPr lang="en-US" sz="1200" dirty="0">
                <a:solidFill>
                  <a:srgbClr val="222222"/>
                </a:solidFill>
                <a:latin typeface="Calibri"/>
                <a:ea typeface="Calibri"/>
                <a:cs typeface="Calibri"/>
                <a:sym typeface="Calibri"/>
              </a:rPr>
              <a:t>Sexual harassment.</a:t>
            </a:r>
            <a:endParaRPr sz="1200" dirty="0">
              <a:latin typeface="Noto Sans Symbols"/>
              <a:ea typeface="Noto Sans Symbols"/>
              <a:cs typeface="Noto Sans Symbols"/>
              <a:sym typeface="Noto Sans Symbols"/>
            </a:endParaRPr>
          </a:p>
          <a:p>
            <a:pPr marL="228600" lvl="0" indent="-228600" algn="l" rtl="0">
              <a:lnSpc>
                <a:spcPct val="100000"/>
              </a:lnSpc>
              <a:spcBef>
                <a:spcPts val="0"/>
              </a:spcBef>
              <a:spcAft>
                <a:spcPts val="600"/>
              </a:spcAft>
              <a:buClr>
                <a:srgbClr val="222222"/>
              </a:buClr>
              <a:buSzPts val="1260"/>
              <a:buChar char="•"/>
            </a:pPr>
            <a:r>
              <a:rPr lang="en-US" sz="1200" dirty="0">
                <a:solidFill>
                  <a:srgbClr val="222222"/>
                </a:solidFill>
                <a:latin typeface="Calibri"/>
                <a:ea typeface="Calibri"/>
                <a:cs typeface="Calibri"/>
                <a:sym typeface="Calibri"/>
              </a:rPr>
              <a:t>Gender-based hiring and promotional practices.</a:t>
            </a:r>
            <a:endParaRPr sz="1200" dirty="0">
              <a:latin typeface="Noto Sans Symbols"/>
              <a:ea typeface="Noto Sans Symbols"/>
              <a:cs typeface="Noto Sans Symbols"/>
              <a:sym typeface="Noto Sans Symbols"/>
            </a:endParaRPr>
          </a:p>
          <a:p>
            <a:pPr marL="228600" lvl="0" indent="-228600" algn="l" rtl="0">
              <a:lnSpc>
                <a:spcPct val="100000"/>
              </a:lnSpc>
              <a:spcBef>
                <a:spcPts val="0"/>
              </a:spcBef>
              <a:spcAft>
                <a:spcPts val="600"/>
              </a:spcAft>
              <a:buClr>
                <a:srgbClr val="222222"/>
              </a:buClr>
              <a:buSzPts val="1260"/>
              <a:buChar char="•"/>
            </a:pPr>
            <a:r>
              <a:rPr lang="en-US" sz="1200" dirty="0">
                <a:solidFill>
                  <a:srgbClr val="222222"/>
                </a:solidFill>
                <a:latin typeface="Calibri"/>
                <a:ea typeface="Calibri"/>
                <a:cs typeface="Calibri"/>
                <a:sym typeface="Calibri"/>
              </a:rPr>
              <a:t>Outdated views.</a:t>
            </a:r>
            <a:endParaRPr sz="1200" dirty="0">
              <a:latin typeface="Noto Sans Symbols"/>
              <a:ea typeface="Noto Sans Symbols"/>
              <a:cs typeface="Noto Sans Symbols"/>
              <a:sym typeface="Noto Sans Symbols"/>
            </a:endParaRPr>
          </a:p>
          <a:p>
            <a:pPr marL="0" lvl="0" indent="0" algn="l" rtl="0">
              <a:lnSpc>
                <a:spcPct val="70000"/>
              </a:lnSpc>
              <a:spcBef>
                <a:spcPts val="1000"/>
              </a:spcBef>
              <a:spcAft>
                <a:spcPts val="600"/>
              </a:spcAft>
              <a:buClr>
                <a:srgbClr val="222222"/>
              </a:buClr>
              <a:buSzPts val="1260"/>
              <a:buNone/>
            </a:pPr>
            <a:r>
              <a:rPr lang="en-US" sz="1200" i="1" dirty="0">
                <a:solidFill>
                  <a:srgbClr val="222222"/>
                </a:solidFill>
                <a:highlight>
                  <a:srgbClr val="FFFFFF"/>
                </a:highlight>
                <a:latin typeface="Calibri"/>
                <a:ea typeface="Calibri"/>
                <a:cs typeface="Calibri"/>
                <a:sym typeface="Calibri"/>
              </a:rPr>
              <a:t>How to prevent sexism in the recruitment and selection process?</a:t>
            </a:r>
          </a:p>
          <a:p>
            <a:pPr marL="0" lvl="0" indent="0" algn="l" rtl="0">
              <a:lnSpc>
                <a:spcPct val="100000"/>
              </a:lnSpc>
              <a:spcBef>
                <a:spcPts val="1000"/>
              </a:spcBef>
              <a:spcAft>
                <a:spcPts val="600"/>
              </a:spcAft>
              <a:buClr>
                <a:srgbClr val="222222"/>
              </a:buClr>
              <a:buSzPts val="1260"/>
              <a:buNone/>
            </a:pPr>
            <a:r>
              <a:rPr lang="en-US" sz="1200" dirty="0">
                <a:solidFill>
                  <a:srgbClr val="222222"/>
                </a:solidFill>
                <a:highlight>
                  <a:srgbClr val="FFFFFF"/>
                </a:highlight>
                <a:latin typeface="Calibri"/>
                <a:ea typeface="Calibri"/>
                <a:cs typeface="Calibri"/>
                <a:sym typeface="Calibri"/>
              </a:rPr>
              <a:t>Before we can prevent sexism in the workplace, we need to be aware of unconscious biases. As an organization, it is important to educate your employees on how it affects the workplace. </a:t>
            </a:r>
            <a:r>
              <a:rPr lang="en-US" sz="1200" dirty="0">
                <a:solidFill>
                  <a:srgbClr val="222222"/>
                </a:solidFill>
                <a:latin typeface="Calibri"/>
                <a:ea typeface="Calibri"/>
                <a:cs typeface="Calibri"/>
                <a:sym typeface="Calibri"/>
              </a:rPr>
              <a:t>The development of diversity training programs and the incorporation of inclusion programs into the organization's strategic plan will educate employees about their responsibilities. In the hiring process, organizations should “consider approaches such as “blind” evaluations, skills and knowledge testing; standardized interviews or questions; and de-gendering job ads” (Canada, 2020). By changing the manner in which we function as organizations and individuals and by raising awareness about gender inequality, we can begin to dismantle sexism in the workplace.</a:t>
            </a:r>
            <a:r>
              <a:rPr lang="en-US" sz="1100" dirty="0">
                <a:solidFill>
                  <a:srgbClr val="222222"/>
                </a:solidFill>
                <a:latin typeface="Calibri"/>
                <a:ea typeface="Calibri"/>
                <a:cs typeface="Calibri"/>
                <a:sym typeface="Calibri"/>
              </a:rPr>
              <a:t> </a:t>
            </a:r>
            <a:endParaRPr sz="1100" dirty="0">
              <a:latin typeface="Times New Roman"/>
              <a:ea typeface="Times New Roman"/>
              <a:cs typeface="Times New Roman"/>
              <a:sym typeface="Times New Roman"/>
            </a:endParaRPr>
          </a:p>
        </p:txBody>
      </p:sp>
      <p:sp>
        <p:nvSpPr>
          <p:cNvPr id="181" name="Google Shape;181;p3"/>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MGMT 257 – D.MCKEEVER</a:t>
            </a:r>
            <a:endParaRPr dirty="0"/>
          </a:p>
        </p:txBody>
      </p:sp>
      <p:sp>
        <p:nvSpPr>
          <p:cNvPr id="182" name="Google Shape;182;p3"/>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UNIQUE GET TOGETHER SOCIETY</a:t>
            </a:r>
            <a:endParaRPr dirty="0"/>
          </a:p>
        </p:txBody>
      </p:sp>
      <p:sp>
        <p:nvSpPr>
          <p:cNvPr id="183" name="Google Shape;183;p3"/>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
        <p:nvSpPr>
          <p:cNvPr id="184" name="Google Shape;184;p3">
            <a:hlinkClick r:id="rId3" action="ppaction://hlinksldjump"/>
          </p:cNvPr>
          <p:cNvSpPr/>
          <p:nvPr/>
        </p:nvSpPr>
        <p:spPr>
          <a:xfrm>
            <a:off x="5260554" y="7989888"/>
            <a:ext cx="1125958" cy="485775"/>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BACK</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
          <p:cNvSpPr txBox="1">
            <a:spLocks noGrp="1"/>
          </p:cNvSpPr>
          <p:nvPr>
            <p:ph type="title"/>
          </p:nvPr>
        </p:nvSpPr>
        <p:spPr>
          <a:xfrm>
            <a:off x="471488" y="487364"/>
            <a:ext cx="5915025" cy="10952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u="sng" dirty="0"/>
              <a:t>RACISM</a:t>
            </a:r>
            <a:endParaRPr dirty="0"/>
          </a:p>
        </p:txBody>
      </p:sp>
      <p:sp>
        <p:nvSpPr>
          <p:cNvPr id="190" name="Google Shape;190;p4"/>
          <p:cNvSpPr txBox="1">
            <a:spLocks noGrp="1"/>
          </p:cNvSpPr>
          <p:nvPr>
            <p:ph type="body" idx="1"/>
          </p:nvPr>
        </p:nvSpPr>
        <p:spPr>
          <a:xfrm>
            <a:off x="292582" y="1298179"/>
            <a:ext cx="5915025" cy="6496720"/>
          </a:xfrm>
          <a:prstGeom prst="rect">
            <a:avLst/>
          </a:prstGeom>
          <a:noFill/>
          <a:ln>
            <a:noFill/>
          </a:ln>
        </p:spPr>
        <p:txBody>
          <a:bodyPr spcFirstLastPara="1" wrap="square" lIns="91425" tIns="45700" rIns="91425" bIns="45700" anchor="t" anchorCtr="0">
            <a:normAutofit fontScale="32500" lnSpcReduction="20000"/>
          </a:bodyPr>
          <a:lstStyle/>
          <a:p>
            <a:pPr marL="114300" indent="0">
              <a:spcBef>
                <a:spcPts val="0"/>
              </a:spcBef>
              <a:spcAft>
                <a:spcPts val="600"/>
              </a:spcAft>
              <a:buNone/>
            </a:pPr>
            <a:endParaRPr lang="en-US" sz="3400" i="1" dirty="0"/>
          </a:p>
          <a:p>
            <a:pPr marL="114300" indent="0">
              <a:spcBef>
                <a:spcPts val="0"/>
              </a:spcBef>
              <a:spcAft>
                <a:spcPts val="600"/>
              </a:spcAft>
              <a:buNone/>
            </a:pPr>
            <a:r>
              <a:rPr lang="en-US" sz="3400" i="1" dirty="0"/>
              <a:t>Racism in the workplace, what is it and what does it look like? </a:t>
            </a:r>
            <a:endParaRPr lang="en-US" sz="3400" dirty="0"/>
          </a:p>
          <a:p>
            <a:pPr marL="114300" indent="0">
              <a:lnSpc>
                <a:spcPct val="120000"/>
              </a:lnSpc>
              <a:spcBef>
                <a:spcPts val="0"/>
              </a:spcBef>
              <a:spcAft>
                <a:spcPts val="600"/>
              </a:spcAft>
              <a:buNone/>
            </a:pPr>
            <a:r>
              <a:rPr lang="en-US" sz="3400" dirty="0"/>
              <a:t>People often believe if they don’t engage in racial slander or inappropriate jokes, they are not racist. However, it goes far beyond this. The use of stereotypes in society has led to many rapid judgments based on race. For instance, there are people who have preconceived notions about Indigenous peoples being “welfare bums”, just as there are people who believe that Black people are “thugs”. Unfortunately, these preconceptions about certain people of colour have led to Blacks, Asians, and other ethnic minorities being ignored or over-criticized in the workplace. </a:t>
            </a:r>
          </a:p>
          <a:p>
            <a:pPr marL="114300" indent="0">
              <a:lnSpc>
                <a:spcPct val="120000"/>
              </a:lnSpc>
              <a:spcBef>
                <a:spcPts val="0"/>
              </a:spcBef>
              <a:spcAft>
                <a:spcPts val="600"/>
              </a:spcAft>
              <a:buNone/>
            </a:pPr>
            <a:r>
              <a:rPr lang="en-US" sz="3400" dirty="0"/>
              <a:t>While it is illegal to discriminate in the workplace, it continues to occur today. A considerable number of people of each racial group witnessed the victimization of another individual in the workplace. To be precise, a shocking 69% of Blacks, 53% of Asians, and 45% of white employees have witnessed a racist incident at work (Kandola, 2018). </a:t>
            </a:r>
          </a:p>
          <a:p>
            <a:pPr marL="114300" indent="0">
              <a:spcBef>
                <a:spcPts val="0"/>
              </a:spcBef>
              <a:spcAft>
                <a:spcPts val="600"/>
              </a:spcAft>
              <a:buNone/>
            </a:pPr>
            <a:endParaRPr lang="en-US" sz="3400" dirty="0"/>
          </a:p>
          <a:p>
            <a:pPr marL="114300" indent="0">
              <a:spcBef>
                <a:spcPts val="0"/>
              </a:spcBef>
              <a:spcAft>
                <a:spcPts val="600"/>
              </a:spcAft>
              <a:buNone/>
            </a:pPr>
            <a:r>
              <a:rPr lang="en-US" sz="3400" i="1" dirty="0"/>
              <a:t>How to prevent racism in the recruitment and selection process?</a:t>
            </a:r>
            <a:endParaRPr lang="en-US" sz="3400" dirty="0"/>
          </a:p>
          <a:p>
            <a:pPr marL="114300" indent="0">
              <a:lnSpc>
                <a:spcPct val="120000"/>
              </a:lnSpc>
              <a:spcBef>
                <a:spcPts val="0"/>
              </a:spcBef>
              <a:spcAft>
                <a:spcPts val="600"/>
              </a:spcAft>
              <a:buNone/>
            </a:pPr>
            <a:r>
              <a:rPr lang="en-US" sz="3400" dirty="0"/>
              <a:t>People who are aware of the systemic racism that is occurring around us and who are not opposed to it are a cause of systemic racism. Last year, when the Black Lives Matter protest took place, there was a saying "your silence is stronger than you think". Often, if people are not sufficiently aware of a problem, they try to stay away from it or feel uncomfortable speaking against it. That is the opposite of what must be done in this instance. The only way to help deal with this problem is to take voluntary action and educate oneself. As an organization, you can help by implementing the following:</a:t>
            </a:r>
          </a:p>
          <a:p>
            <a:pPr marL="114300" indent="0">
              <a:lnSpc>
                <a:spcPct val="120000"/>
              </a:lnSpc>
              <a:spcBef>
                <a:spcPts val="0"/>
              </a:spcBef>
              <a:spcAft>
                <a:spcPts val="600"/>
              </a:spcAft>
              <a:buNone/>
            </a:pPr>
            <a:endParaRPr lang="en-US" sz="3400" dirty="0"/>
          </a:p>
          <a:p>
            <a:pPr>
              <a:lnSpc>
                <a:spcPct val="120000"/>
              </a:lnSpc>
              <a:spcBef>
                <a:spcPts val="0"/>
              </a:spcBef>
            </a:pPr>
            <a:r>
              <a:rPr lang="en-US" sz="3400" dirty="0"/>
              <a:t>Accept that there is a problem: if a racist incident has taken place, the worst response is to do nothing.</a:t>
            </a:r>
          </a:p>
          <a:p>
            <a:pPr lvl="0">
              <a:lnSpc>
                <a:spcPct val="120000"/>
              </a:lnSpc>
              <a:spcBef>
                <a:spcPts val="0"/>
              </a:spcBef>
            </a:pPr>
            <a:r>
              <a:rPr lang="en-US" sz="3400" dirty="0"/>
              <a:t>Create a psychological safety, environment: Employees who have witnessed or experienced an act of racism should feel able to discuss, validate and process without judgment.</a:t>
            </a:r>
          </a:p>
          <a:p>
            <a:pPr lvl="0">
              <a:lnSpc>
                <a:spcPct val="120000"/>
              </a:lnSpc>
              <a:spcBef>
                <a:spcPts val="0"/>
              </a:spcBef>
            </a:pPr>
            <a:r>
              <a:rPr lang="en-US" sz="3400" dirty="0"/>
              <a:t>Make people accountable: Leaders must ensure that there are processes in place to empower those who have committed racist acts.</a:t>
            </a:r>
          </a:p>
          <a:p>
            <a:pPr lvl="0">
              <a:lnSpc>
                <a:spcPct val="120000"/>
              </a:lnSpc>
              <a:spcBef>
                <a:spcPts val="0"/>
              </a:spcBef>
            </a:pPr>
            <a:r>
              <a:rPr lang="en-US" sz="3400" dirty="0"/>
              <a:t>It is everyone's responsibility to reduce and address racism in the workplace: Leaders should ensure that all reports of racism are taken seriously and that those who cross the line are held accountable for their actions.</a:t>
            </a:r>
          </a:p>
          <a:p>
            <a:pPr marL="0" lvl="0" indent="0" algn="l" rtl="0">
              <a:lnSpc>
                <a:spcPct val="70000"/>
              </a:lnSpc>
              <a:spcBef>
                <a:spcPts val="0"/>
              </a:spcBef>
              <a:spcAft>
                <a:spcPts val="600"/>
              </a:spcAft>
              <a:buClr>
                <a:srgbClr val="000000"/>
              </a:buClr>
              <a:buSzPts val="1395"/>
              <a:buNone/>
            </a:pPr>
            <a:endParaRPr sz="1295" dirty="0">
              <a:latin typeface="Noto Sans Symbols"/>
              <a:ea typeface="Noto Sans Symbols"/>
              <a:cs typeface="Noto Sans Symbols"/>
              <a:sym typeface="Noto Sans Symbols"/>
            </a:endParaRPr>
          </a:p>
        </p:txBody>
      </p:sp>
      <p:sp>
        <p:nvSpPr>
          <p:cNvPr id="191" name="Google Shape;191;p4"/>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MGMT 257 – D.MCKEEVER</a:t>
            </a:r>
            <a:endParaRPr dirty="0"/>
          </a:p>
        </p:txBody>
      </p:sp>
      <p:sp>
        <p:nvSpPr>
          <p:cNvPr id="192" name="Google Shape;192;p4"/>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UNIQUE GET TOGETHER SOCIETY</a:t>
            </a:r>
            <a:endParaRPr dirty="0"/>
          </a:p>
        </p:txBody>
      </p:sp>
      <p:sp>
        <p:nvSpPr>
          <p:cNvPr id="193" name="Google Shape;193;p4"/>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dirty="0"/>
          </a:p>
        </p:txBody>
      </p:sp>
      <p:sp>
        <p:nvSpPr>
          <p:cNvPr id="194" name="Google Shape;194;p4">
            <a:hlinkClick r:id="rId3" action="ppaction://hlinksldjump"/>
          </p:cNvPr>
          <p:cNvSpPr/>
          <p:nvPr/>
        </p:nvSpPr>
        <p:spPr>
          <a:xfrm>
            <a:off x="5260554" y="7993062"/>
            <a:ext cx="1125958" cy="485775"/>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BACK</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a:spLocks noGrp="1"/>
          </p:cNvSpPr>
          <p:nvPr>
            <p:ph type="title"/>
          </p:nvPr>
        </p:nvSpPr>
        <p:spPr>
          <a:xfrm>
            <a:off x="471488" y="487363"/>
            <a:ext cx="5915025" cy="10431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u="sng" dirty="0"/>
              <a:t>ABLEISM</a:t>
            </a:r>
            <a:endParaRPr dirty="0"/>
          </a:p>
        </p:txBody>
      </p:sp>
      <p:sp>
        <p:nvSpPr>
          <p:cNvPr id="200" name="Google Shape;200;p5"/>
          <p:cNvSpPr txBox="1">
            <a:spLocks noGrp="1"/>
          </p:cNvSpPr>
          <p:nvPr>
            <p:ph type="body" idx="1"/>
          </p:nvPr>
        </p:nvSpPr>
        <p:spPr>
          <a:xfrm>
            <a:off x="471487" y="1348653"/>
            <a:ext cx="5915025" cy="694519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100"/>
              <a:buNone/>
            </a:pPr>
            <a:r>
              <a:rPr lang="en-US" sz="1100" i="1" dirty="0">
                <a:solidFill>
                  <a:srgbClr val="000000"/>
                </a:solidFill>
                <a:latin typeface="Calibri"/>
                <a:ea typeface="Calibri"/>
                <a:cs typeface="Calibri"/>
                <a:sym typeface="Calibri"/>
              </a:rPr>
              <a:t>Ableism in the workplace, what is it and what does it look like? </a:t>
            </a:r>
            <a:endParaRPr sz="1100" dirty="0">
              <a:latin typeface="Times New Roman"/>
              <a:ea typeface="Times New Roman"/>
              <a:cs typeface="Times New Roman"/>
              <a:sym typeface="Times New Roman"/>
            </a:endParaRPr>
          </a:p>
          <a:p>
            <a:pPr marL="0" lvl="0" indent="0" algn="l" rtl="0">
              <a:lnSpc>
                <a:spcPct val="100000"/>
              </a:lnSpc>
              <a:spcBef>
                <a:spcPts val="600"/>
              </a:spcBef>
              <a:spcAft>
                <a:spcPts val="0"/>
              </a:spcAft>
              <a:buClr>
                <a:srgbClr val="222222"/>
              </a:buClr>
              <a:buSzPts val="1100"/>
              <a:buNone/>
            </a:pPr>
            <a:r>
              <a:rPr lang="en-US" sz="1100" dirty="0">
                <a:solidFill>
                  <a:srgbClr val="222222"/>
                </a:solidFill>
                <a:highlight>
                  <a:srgbClr val="FFFFFF"/>
                </a:highlight>
                <a:latin typeface="Calibri"/>
                <a:ea typeface="Calibri"/>
                <a:cs typeface="Calibri"/>
                <a:sym typeface="Calibri"/>
              </a:rPr>
              <a:t>Disabilities can be visible or invisible, and ableism is a belief that people with disabilities need to be fixed in order to function in society (Abbey Slattery, 2021). A 2017 study results show that one in five Canadians aged 15 and older live with one or more disabilities (Idac-acta, 2021). A lack of education and understanding can contribute to the often-unintended bias toward a disabled person in the hiring process. People with disabilities are often less likely to be hired, resulting in an increase in the number of people with disabilities living in poverty and unemployment. In the workplace, disability can be seen as an unfair wage between employees with disabilities and employees without disabilities. Other forms of ableism can include:</a:t>
            </a:r>
            <a:endParaRPr sz="1100" dirty="0">
              <a:solidFill>
                <a:srgbClr val="222222"/>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rgbClr val="000000"/>
              </a:buClr>
              <a:buSzPts val="1000"/>
              <a:buNone/>
            </a:pPr>
            <a:endParaRPr lang="en-US" sz="1100" dirty="0">
              <a:solidFill>
                <a:srgbClr val="222222"/>
              </a:solidFill>
              <a:highlight>
                <a:srgbClr val="FFFFFF"/>
              </a:highlight>
            </a:endParaRPr>
          </a:p>
          <a:p>
            <a:pPr marL="171450" indent="-171450">
              <a:lnSpc>
                <a:spcPct val="100000"/>
              </a:lnSpc>
              <a:spcBef>
                <a:spcPts val="0"/>
              </a:spcBef>
              <a:buClr>
                <a:srgbClr val="000000"/>
              </a:buClr>
              <a:buSzPts val="1000"/>
            </a:pPr>
            <a:r>
              <a:rPr lang="en-US" sz="1100" dirty="0">
                <a:solidFill>
                  <a:srgbClr val="000000"/>
                </a:solidFill>
                <a:latin typeface="Calibri"/>
                <a:ea typeface="Calibri"/>
                <a:cs typeface="Calibri"/>
                <a:sym typeface="Calibri"/>
              </a:rPr>
              <a:t>Inappropriate or unthoughtful use of space. IE: bathroom stalls not fitted with rails needed for a person with a disability.</a:t>
            </a:r>
            <a:endParaRPr sz="1100" dirty="0">
              <a:solidFill>
                <a:srgbClr val="000000"/>
              </a:solidFill>
              <a:latin typeface="Calibri"/>
              <a:ea typeface="Calibri"/>
              <a:cs typeface="Calibri"/>
              <a:sym typeface="Calibri"/>
            </a:endParaRPr>
          </a:p>
          <a:p>
            <a:pPr marL="171450" indent="-171450">
              <a:lnSpc>
                <a:spcPct val="100000"/>
              </a:lnSpc>
              <a:spcBef>
                <a:spcPts val="0"/>
              </a:spcBef>
              <a:buClr>
                <a:srgbClr val="000000"/>
              </a:buClr>
              <a:buSzPts val="1000"/>
            </a:pPr>
            <a:r>
              <a:rPr lang="en-US" sz="1100" dirty="0">
                <a:solidFill>
                  <a:srgbClr val="000000"/>
                </a:solidFill>
                <a:latin typeface="Calibri"/>
                <a:ea typeface="Calibri"/>
                <a:cs typeface="Calibri"/>
                <a:sym typeface="Calibri"/>
              </a:rPr>
              <a:t>Ableist language. IE: the use of derogatory words such as “lame”, “retard(ed)”, etc.</a:t>
            </a:r>
            <a:endParaRPr sz="1100" dirty="0">
              <a:latin typeface="Noto Sans Symbols"/>
              <a:ea typeface="Noto Sans Symbols"/>
              <a:cs typeface="Noto Sans Symbols"/>
              <a:sym typeface="Noto Sans Symbols"/>
            </a:endParaRPr>
          </a:p>
          <a:p>
            <a:pPr marL="171450" indent="-171450">
              <a:lnSpc>
                <a:spcPct val="100000"/>
              </a:lnSpc>
              <a:spcBef>
                <a:spcPts val="0"/>
              </a:spcBef>
              <a:buClr>
                <a:srgbClr val="000000"/>
              </a:buClr>
              <a:buSzPts val="1000"/>
            </a:pPr>
            <a:r>
              <a:rPr lang="en-US" sz="1100" dirty="0">
                <a:solidFill>
                  <a:srgbClr val="000000"/>
                </a:solidFill>
                <a:latin typeface="Calibri"/>
                <a:ea typeface="Calibri"/>
                <a:cs typeface="Calibri"/>
                <a:sym typeface="Calibri"/>
              </a:rPr>
              <a:t>Making assumptions. IE: assuming disabilities are easy to “spot”, when many disabilities are invisible. </a:t>
            </a:r>
            <a:endParaRPr sz="1100" dirty="0">
              <a:latin typeface="Noto Sans Symbols"/>
              <a:ea typeface="Noto Sans Symbols"/>
              <a:cs typeface="Noto Sans Symbols"/>
              <a:sym typeface="Noto Sans Symbols"/>
            </a:endParaRPr>
          </a:p>
          <a:p>
            <a:pPr marL="171450" indent="-171450">
              <a:lnSpc>
                <a:spcPct val="100000"/>
              </a:lnSpc>
              <a:spcBef>
                <a:spcPts val="0"/>
              </a:spcBef>
              <a:buClr>
                <a:srgbClr val="000000"/>
              </a:buClr>
              <a:buSzPts val="1000"/>
            </a:pPr>
            <a:r>
              <a:rPr lang="en-US" sz="1100" dirty="0">
                <a:solidFill>
                  <a:srgbClr val="000000"/>
                </a:solidFill>
                <a:latin typeface="Calibri"/>
                <a:ea typeface="Calibri"/>
                <a:cs typeface="Calibri"/>
                <a:sym typeface="Calibri"/>
              </a:rPr>
              <a:t>Using demeaning communication practices. IE: using a disabled person as a “inspirational story”; most people living with a disability prefer to be treated just like everyone else. </a:t>
            </a:r>
            <a:endParaRPr sz="1100" dirty="0">
              <a:latin typeface="Noto Sans Symbols"/>
              <a:ea typeface="Noto Sans Symbols"/>
              <a:cs typeface="Noto Sans Symbols"/>
              <a:sym typeface="Noto Sans Symbols"/>
            </a:endParaRPr>
          </a:p>
          <a:p>
            <a:pPr marL="171450" indent="-171450">
              <a:lnSpc>
                <a:spcPct val="100000"/>
              </a:lnSpc>
              <a:spcBef>
                <a:spcPts val="0"/>
              </a:spcBef>
              <a:buClr>
                <a:srgbClr val="000000"/>
              </a:buClr>
              <a:buSzPts val="1000"/>
            </a:pPr>
            <a:r>
              <a:rPr lang="en-US" sz="1100" dirty="0">
                <a:solidFill>
                  <a:srgbClr val="000000"/>
                </a:solidFill>
                <a:latin typeface="Calibri"/>
                <a:ea typeface="Calibri"/>
                <a:cs typeface="Calibri"/>
                <a:sym typeface="Calibri"/>
              </a:rPr>
              <a:t>Being invasive or paternalistic. IE: asking what a person’s disability is (if it is an invisible one); pushing someone’s wheelchair who didn’t ask for it.</a:t>
            </a:r>
            <a:endParaRPr sz="1100" dirty="0">
              <a:latin typeface="Noto Sans Symbols"/>
              <a:ea typeface="Noto Sans Symbols"/>
              <a:cs typeface="Noto Sans Symbols"/>
              <a:sym typeface="Noto Sans Symbols"/>
            </a:endParaRPr>
          </a:p>
          <a:p>
            <a:pPr marL="0" lvl="0" indent="0" algn="l" rtl="0">
              <a:lnSpc>
                <a:spcPct val="100000"/>
              </a:lnSpc>
              <a:spcBef>
                <a:spcPts val="1000"/>
              </a:spcBef>
              <a:buClr>
                <a:srgbClr val="000000"/>
              </a:buClr>
              <a:buSzPts val="1100"/>
              <a:buNone/>
            </a:pPr>
            <a:r>
              <a:rPr lang="en-US" sz="1100" i="1" dirty="0">
                <a:solidFill>
                  <a:srgbClr val="000000"/>
                </a:solidFill>
                <a:latin typeface="Calibri"/>
                <a:ea typeface="Calibri"/>
                <a:cs typeface="Calibri"/>
                <a:sym typeface="Calibri"/>
              </a:rPr>
              <a:t>How to prevent ableism in the recruitment and selection process?</a:t>
            </a:r>
            <a:endParaRPr lang="en-US" sz="1100" i="1" dirty="0">
              <a:latin typeface="Times New Roman"/>
              <a:cs typeface="Times New Roman"/>
              <a:sym typeface="Times New Roman"/>
            </a:endParaRPr>
          </a:p>
          <a:p>
            <a:pPr marL="0" lvl="0" indent="0" algn="l" rtl="0">
              <a:lnSpc>
                <a:spcPct val="100000"/>
              </a:lnSpc>
              <a:spcBef>
                <a:spcPts val="1000"/>
              </a:spcBef>
              <a:buClr>
                <a:srgbClr val="000000"/>
              </a:buClr>
              <a:buSzPts val="1100"/>
              <a:buNone/>
            </a:pPr>
            <a:r>
              <a:rPr lang="en-US" sz="1100" dirty="0">
                <a:solidFill>
                  <a:srgbClr val="000000"/>
                </a:solidFill>
                <a:latin typeface="Calibri"/>
                <a:ea typeface="Calibri"/>
                <a:cs typeface="Calibri"/>
                <a:sym typeface="Calibri"/>
              </a:rPr>
              <a:t>Education is key when it comes to dismantling ableism in the recruiting and selection process. Understanding that some disabilities are invisible just as some disabilities are visible, does not mean that the candidate is unable to perform job tasks they are assigned with. Creating a diverse workforce and being inclusive for all is important. This means hiring people who live with disabilities and accommodating them without creating undue hardship upon the workplace. Prioritizing inclusivity includes making resources available to those who need it, for example providing technology or an interpreter for deaf employees. </a:t>
            </a:r>
            <a:endParaRPr sz="1100" dirty="0">
              <a:latin typeface="Times New Roman"/>
              <a:ea typeface="Times New Roman"/>
              <a:cs typeface="Times New Roman"/>
              <a:sym typeface="Times New Roman"/>
            </a:endParaRPr>
          </a:p>
          <a:p>
            <a:pPr marL="0" lvl="0" indent="0" algn="l" rtl="0">
              <a:lnSpc>
                <a:spcPct val="100000"/>
              </a:lnSpc>
              <a:spcBef>
                <a:spcPts val="1600"/>
              </a:spcBef>
              <a:buClr>
                <a:srgbClr val="000000"/>
              </a:buClr>
              <a:buSzPts val="1100"/>
              <a:buNone/>
            </a:pPr>
            <a:r>
              <a:rPr lang="en-US" sz="1100" i="1" dirty="0">
                <a:solidFill>
                  <a:srgbClr val="000000"/>
                </a:solidFill>
                <a:latin typeface="Calibri"/>
                <a:ea typeface="Calibri"/>
                <a:cs typeface="Calibri"/>
                <a:sym typeface="Calibri"/>
              </a:rPr>
              <a:t>What to do if you experience ableism? </a:t>
            </a:r>
            <a:endParaRPr sz="1100" dirty="0">
              <a:latin typeface="Times New Roman"/>
              <a:ea typeface="Times New Roman"/>
              <a:cs typeface="Times New Roman"/>
              <a:sym typeface="Times New Roman"/>
            </a:endParaRPr>
          </a:p>
          <a:p>
            <a:pPr marL="228600" lvl="0" indent="-228600" algn="l" rtl="0">
              <a:lnSpc>
                <a:spcPct val="100000"/>
              </a:lnSpc>
              <a:spcBef>
                <a:spcPts val="600"/>
              </a:spcBef>
              <a:buClr>
                <a:srgbClr val="000000"/>
              </a:buClr>
              <a:buSzPts val="1100"/>
              <a:buChar char="•"/>
            </a:pPr>
            <a:r>
              <a:rPr lang="en-US" sz="1100" dirty="0">
                <a:solidFill>
                  <a:srgbClr val="000000"/>
                </a:solidFill>
                <a:latin typeface="Calibri"/>
                <a:ea typeface="Calibri"/>
                <a:cs typeface="Calibri"/>
                <a:sym typeface="Calibri"/>
              </a:rPr>
              <a:t>If you ever find yourself experiencing signs of ableism, follow the next steps to protect yourself:</a:t>
            </a:r>
            <a:endParaRPr sz="1100" dirty="0">
              <a:latin typeface="Times New Roman"/>
              <a:ea typeface="Times New Roman"/>
              <a:cs typeface="Times New Roman"/>
              <a:sym typeface="Times New Roman"/>
            </a:endParaRPr>
          </a:p>
          <a:p>
            <a:pPr marL="228600" lvl="0" indent="-228600" algn="l" rtl="0">
              <a:lnSpc>
                <a:spcPct val="100000"/>
              </a:lnSpc>
              <a:spcBef>
                <a:spcPts val="0"/>
              </a:spcBef>
              <a:buClr>
                <a:srgbClr val="000000"/>
              </a:buClr>
              <a:buSzPts val="1000"/>
              <a:buChar char="•"/>
            </a:pPr>
            <a:r>
              <a:rPr lang="en-US" sz="1100" dirty="0">
                <a:solidFill>
                  <a:srgbClr val="000000"/>
                </a:solidFill>
                <a:latin typeface="Calibri"/>
                <a:ea typeface="Calibri"/>
                <a:cs typeface="Calibri"/>
                <a:sym typeface="Calibri"/>
              </a:rPr>
              <a:t>Take detailed notes of </a:t>
            </a:r>
            <a:r>
              <a:rPr lang="en-US" sz="1100" i="1" dirty="0">
                <a:solidFill>
                  <a:srgbClr val="000000"/>
                </a:solidFill>
                <a:latin typeface="Calibri"/>
                <a:ea typeface="Calibri"/>
                <a:cs typeface="Calibri"/>
                <a:sym typeface="Calibri"/>
              </a:rPr>
              <a:t>what</a:t>
            </a:r>
            <a:r>
              <a:rPr lang="en-US" sz="1100" dirty="0">
                <a:solidFill>
                  <a:srgbClr val="000000"/>
                </a:solidFill>
                <a:latin typeface="Calibri"/>
                <a:ea typeface="Calibri"/>
                <a:cs typeface="Calibri"/>
                <a:sym typeface="Calibri"/>
              </a:rPr>
              <a:t> was said, or details of the lack of accommodation in the workplace.</a:t>
            </a:r>
            <a:endParaRPr sz="1100" dirty="0">
              <a:latin typeface="Noto Sans Symbols"/>
              <a:ea typeface="Noto Sans Symbols"/>
              <a:cs typeface="Noto Sans Symbols"/>
              <a:sym typeface="Noto Sans Symbols"/>
            </a:endParaRPr>
          </a:p>
          <a:p>
            <a:pPr marL="228600" lvl="0" indent="-228600" algn="l" rtl="0">
              <a:lnSpc>
                <a:spcPct val="100000"/>
              </a:lnSpc>
              <a:spcBef>
                <a:spcPts val="0"/>
              </a:spcBef>
              <a:buClr>
                <a:srgbClr val="000000"/>
              </a:buClr>
              <a:buSzPts val="1000"/>
              <a:buChar char="•"/>
            </a:pPr>
            <a:r>
              <a:rPr lang="en-US" sz="1100" dirty="0">
                <a:solidFill>
                  <a:srgbClr val="000000"/>
                </a:solidFill>
                <a:latin typeface="Calibri"/>
                <a:ea typeface="Calibri"/>
                <a:cs typeface="Calibri"/>
                <a:sym typeface="Calibri"/>
              </a:rPr>
              <a:t>Write down </a:t>
            </a:r>
            <a:r>
              <a:rPr lang="en-US" sz="1100" i="1" dirty="0">
                <a:solidFill>
                  <a:srgbClr val="000000"/>
                </a:solidFill>
                <a:latin typeface="Calibri"/>
                <a:ea typeface="Calibri"/>
                <a:cs typeface="Calibri"/>
                <a:sym typeface="Calibri"/>
              </a:rPr>
              <a:t>who</a:t>
            </a:r>
            <a:r>
              <a:rPr lang="en-US" sz="1100" dirty="0">
                <a:solidFill>
                  <a:srgbClr val="000000"/>
                </a:solidFill>
                <a:latin typeface="Calibri"/>
                <a:ea typeface="Calibri"/>
                <a:cs typeface="Calibri"/>
                <a:sym typeface="Calibri"/>
              </a:rPr>
              <a:t> was there when comment(s) were said (if applicable).</a:t>
            </a:r>
            <a:endParaRPr sz="1100" dirty="0">
              <a:latin typeface="Noto Sans Symbols"/>
              <a:ea typeface="Noto Sans Symbols"/>
              <a:cs typeface="Noto Sans Symbols"/>
              <a:sym typeface="Noto Sans Symbols"/>
            </a:endParaRPr>
          </a:p>
          <a:p>
            <a:pPr marL="228600" lvl="0" indent="-228600" algn="l" rtl="0">
              <a:lnSpc>
                <a:spcPct val="100000"/>
              </a:lnSpc>
              <a:spcBef>
                <a:spcPts val="0"/>
              </a:spcBef>
              <a:buClr>
                <a:srgbClr val="000000"/>
              </a:buClr>
              <a:buSzPts val="1000"/>
              <a:buChar char="•"/>
            </a:pPr>
            <a:r>
              <a:rPr lang="en-US" sz="1100" dirty="0">
                <a:solidFill>
                  <a:srgbClr val="000000"/>
                </a:solidFill>
                <a:latin typeface="Calibri"/>
                <a:ea typeface="Calibri"/>
                <a:cs typeface="Calibri"/>
                <a:sym typeface="Calibri"/>
              </a:rPr>
              <a:t>Take note of the date comment(s) were said.</a:t>
            </a:r>
            <a:endParaRPr sz="1100" dirty="0">
              <a:latin typeface="Noto Sans Symbols"/>
              <a:ea typeface="Noto Sans Symbols"/>
              <a:cs typeface="Noto Sans Symbols"/>
              <a:sym typeface="Noto Sans Symbols"/>
            </a:endParaRPr>
          </a:p>
          <a:p>
            <a:pPr marL="228600" lvl="0" indent="-228600" algn="l" rtl="0">
              <a:lnSpc>
                <a:spcPct val="100000"/>
              </a:lnSpc>
              <a:spcBef>
                <a:spcPts val="0"/>
              </a:spcBef>
              <a:buClr>
                <a:srgbClr val="000000"/>
              </a:buClr>
              <a:buSzPts val="1100"/>
              <a:buChar char="•"/>
            </a:pPr>
            <a:r>
              <a:rPr lang="en-US" sz="1100" dirty="0">
                <a:solidFill>
                  <a:srgbClr val="000000"/>
                </a:solidFill>
                <a:latin typeface="Calibri"/>
                <a:ea typeface="Calibri"/>
                <a:cs typeface="Calibri"/>
                <a:sym typeface="Calibri"/>
              </a:rPr>
              <a:t>Take your case to an employment attorney and seek advice on what to do next (Autenrieth, 2021).</a:t>
            </a:r>
            <a:endParaRPr sz="1100" dirty="0">
              <a:latin typeface="Times New Roman"/>
              <a:ea typeface="Times New Roman"/>
              <a:cs typeface="Times New Roman"/>
              <a:sym typeface="Times New Roman"/>
            </a:endParaRPr>
          </a:p>
        </p:txBody>
      </p:sp>
      <p:sp>
        <p:nvSpPr>
          <p:cNvPr id="201" name="Google Shape;201;p5"/>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MGMT 257 – D.MCKEEVER</a:t>
            </a:r>
            <a:endParaRPr dirty="0"/>
          </a:p>
        </p:txBody>
      </p:sp>
      <p:sp>
        <p:nvSpPr>
          <p:cNvPr id="202" name="Google Shape;202;p5"/>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UNIQUE GET TOGETHER SOCIETY</a:t>
            </a:r>
            <a:endParaRPr dirty="0"/>
          </a:p>
        </p:txBody>
      </p:sp>
      <p:sp>
        <p:nvSpPr>
          <p:cNvPr id="203" name="Google Shape;203;p5"/>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dirty="0"/>
          </a:p>
        </p:txBody>
      </p:sp>
      <p:sp>
        <p:nvSpPr>
          <p:cNvPr id="204" name="Google Shape;204;p5">
            <a:hlinkClick r:id="rId3" action="ppaction://hlinksldjump"/>
          </p:cNvPr>
          <p:cNvSpPr/>
          <p:nvPr/>
        </p:nvSpPr>
        <p:spPr>
          <a:xfrm>
            <a:off x="5260554" y="7993062"/>
            <a:ext cx="1125958" cy="485775"/>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BACK</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p:nvPr/>
        </p:nvSpPr>
        <p:spPr>
          <a:xfrm>
            <a:off x="128953" y="339968"/>
            <a:ext cx="6611815" cy="77354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sng" strike="noStrike" cap="none" dirty="0">
                <a:solidFill>
                  <a:srgbClr val="000000"/>
                </a:solidFill>
                <a:latin typeface="Calibri"/>
                <a:ea typeface="Calibri"/>
                <a:cs typeface="Calibri"/>
                <a:sym typeface="Calibri"/>
              </a:rPr>
              <a:t>Bibliography</a:t>
            </a:r>
            <a:endParaRPr sz="2400" b="1" i="0" u="sng" strike="noStrike" cap="none" dirty="0">
              <a:solidFill>
                <a:schemeClr val="dk1"/>
              </a:solidFill>
              <a:latin typeface="Calibri"/>
              <a:ea typeface="Calibri"/>
              <a:cs typeface="Calibri"/>
              <a:sym typeface="Calibri"/>
            </a:endParaRPr>
          </a:p>
          <a:p>
            <a:pPr marL="0" marR="0" lvl="0" indent="0" algn="l" rtl="0">
              <a:spcBef>
                <a:spcPts val="800"/>
              </a:spcBef>
              <a:spcAft>
                <a:spcPts val="0"/>
              </a:spcAft>
              <a:buNone/>
            </a:pPr>
            <a:endParaRPr lang="en-US" sz="1400" b="0" i="0" u="none" strike="noStrike" cap="none" dirty="0">
              <a:solidFill>
                <a:srgbClr val="000000"/>
              </a:solidFill>
              <a:latin typeface="Calibri"/>
              <a:ea typeface="Calibri"/>
              <a:cs typeface="Calibri"/>
              <a:sym typeface="Calibri"/>
            </a:endParaRPr>
          </a:p>
          <a:p>
            <a:pPr marL="0" marR="0" lvl="0" indent="0" algn="l" rtl="0">
              <a:spcBef>
                <a:spcPts val="800"/>
              </a:spcBef>
              <a:spcAft>
                <a:spcPts val="0"/>
              </a:spcAft>
              <a:buNone/>
            </a:pPr>
            <a:r>
              <a:rPr lang="en-US" sz="1400" b="0" i="0" u="none" strike="noStrike" cap="none" dirty="0">
                <a:solidFill>
                  <a:srgbClr val="000000"/>
                </a:solidFill>
                <a:latin typeface="Calibri"/>
                <a:ea typeface="Calibri"/>
                <a:cs typeface="Calibri"/>
                <a:sym typeface="Calibri"/>
              </a:rPr>
              <a:t>Abbey Slattery, B. C. (2021, 02 05). </a:t>
            </a:r>
            <a:r>
              <a:rPr lang="en-US" sz="1400" b="0" i="1" u="none" strike="noStrike" cap="none" dirty="0">
                <a:solidFill>
                  <a:srgbClr val="000000"/>
                </a:solidFill>
                <a:latin typeface="Calibri"/>
                <a:ea typeface="Calibri"/>
                <a:cs typeface="Calibri"/>
                <a:sym typeface="Calibri"/>
              </a:rPr>
              <a:t>In Her Sight</a:t>
            </a:r>
            <a:r>
              <a:rPr lang="en-US" sz="1400" b="0" i="0" u="none" strike="noStrike" cap="none" dirty="0">
                <a:solidFill>
                  <a:srgbClr val="000000"/>
                </a:solidFill>
                <a:latin typeface="Calibri"/>
                <a:ea typeface="Calibri"/>
                <a:cs typeface="Calibri"/>
                <a:sym typeface="Calibri"/>
              </a:rPr>
              <a:t>. Retrieved from www.inhersight.com: https://www.inhersight.com/blog/guides-to-discrimination/ableism</a:t>
            </a:r>
            <a:endParaRPr sz="1400" b="0" i="0" u="none" strike="noStrike" cap="none" dirty="0">
              <a:solidFill>
                <a:schemeClr val="dk1"/>
              </a:solidFill>
              <a:latin typeface="Calibri"/>
              <a:ea typeface="Calibri"/>
              <a:cs typeface="Calibri"/>
              <a:sym typeface="Calibri"/>
            </a:endParaRPr>
          </a:p>
          <a:p>
            <a:pPr marL="0" marR="0" lvl="0" indent="0" algn="l" rtl="0">
              <a:spcBef>
                <a:spcPts val="800"/>
              </a:spcBef>
              <a:spcAft>
                <a:spcPts val="0"/>
              </a:spcAft>
              <a:buNone/>
            </a:pPr>
            <a:r>
              <a:rPr lang="en-US" sz="1400" b="0" i="0" u="none" strike="noStrike" cap="none" dirty="0">
                <a:solidFill>
                  <a:srgbClr val="000000"/>
                </a:solidFill>
                <a:latin typeface="Calibri"/>
                <a:ea typeface="Calibri"/>
                <a:cs typeface="Calibri"/>
                <a:sym typeface="Calibri"/>
              </a:rPr>
              <a:t>Autenrieth, N. (2021, 03 25). </a:t>
            </a:r>
            <a:r>
              <a:rPr lang="en-US" sz="1400" b="0" i="1" u="none" strike="noStrike" cap="none" dirty="0">
                <a:solidFill>
                  <a:srgbClr val="000000"/>
                </a:solidFill>
                <a:latin typeface="Calibri"/>
                <a:ea typeface="Calibri"/>
                <a:cs typeface="Calibri"/>
                <a:sym typeface="Calibri"/>
              </a:rPr>
              <a:t>Top Resume</a:t>
            </a:r>
            <a:r>
              <a:rPr lang="en-US" sz="1400" b="0" i="0" u="none" strike="noStrike" cap="none" dirty="0">
                <a:solidFill>
                  <a:srgbClr val="000000"/>
                </a:solidFill>
                <a:latin typeface="Calibri"/>
                <a:ea typeface="Calibri"/>
                <a:cs typeface="Calibri"/>
                <a:sym typeface="Calibri"/>
              </a:rPr>
              <a:t>. Retrieved from https://ca.topresume.com: </a:t>
            </a:r>
            <a:r>
              <a:rPr lang="en-US" sz="14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https://ca.topresume.com/career-advice/signs-of-ageism-in-the-workplace</a:t>
            </a:r>
            <a:endParaRPr sz="1400" b="0" i="0" u="none" strike="noStrike" cap="none" dirty="0">
              <a:solidFill>
                <a:schemeClr val="dk1"/>
              </a:solidFill>
              <a:latin typeface="Calibri"/>
              <a:ea typeface="Calibri"/>
              <a:cs typeface="Calibri"/>
              <a:sym typeface="Calibri"/>
            </a:endParaRPr>
          </a:p>
          <a:p>
            <a:pPr marL="0" marR="0" lvl="0" indent="0" algn="l" rtl="0">
              <a:spcBef>
                <a:spcPts val="800"/>
              </a:spcBef>
              <a:spcAft>
                <a:spcPts val="0"/>
              </a:spcAft>
              <a:buNone/>
            </a:pPr>
            <a:r>
              <a:rPr lang="en-US" sz="1400" b="0" i="0" u="none" strike="noStrike" cap="none" dirty="0">
                <a:solidFill>
                  <a:srgbClr val="000000"/>
                </a:solidFill>
                <a:latin typeface="Calibri"/>
                <a:ea typeface="Calibri"/>
                <a:cs typeface="Calibri"/>
                <a:sym typeface="Calibri"/>
              </a:rPr>
              <a:t>B. Kandola (2018). Racism at Work: The Danger of Indifference. Retrieved from www.pearnkandola.com:</a:t>
            </a:r>
            <a:r>
              <a:rPr lang="en-US" sz="1400" b="0" i="0" u="sng" strike="noStrike" cap="none"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https://pearnkandola.com/diversity-and-inclusion-hub/bias/what-is-considered-racism-at-work-how-do-i-make-a-complaint/</a:t>
            </a:r>
            <a:endParaRPr sz="1400" b="0" i="0" u="none" strike="noStrike" cap="none" dirty="0">
              <a:solidFill>
                <a:schemeClr val="dk1"/>
              </a:solidFill>
              <a:latin typeface="Calibri"/>
              <a:ea typeface="Calibri"/>
              <a:cs typeface="Calibri"/>
              <a:sym typeface="Calibri"/>
            </a:endParaRPr>
          </a:p>
          <a:p>
            <a:pPr marL="0" marR="0" lvl="0" indent="0" algn="l" rtl="0">
              <a:spcBef>
                <a:spcPts val="800"/>
              </a:spcBef>
              <a:spcAft>
                <a:spcPts val="0"/>
              </a:spcAft>
              <a:buNone/>
            </a:pPr>
            <a:r>
              <a:rPr lang="en-US" sz="1400" b="0" i="0" u="none" strike="noStrike" cap="none" dirty="0">
                <a:solidFill>
                  <a:srgbClr val="000000"/>
                </a:solidFill>
                <a:latin typeface="Calibri"/>
                <a:ea typeface="Calibri"/>
                <a:cs typeface="Calibri"/>
                <a:sym typeface="Calibri"/>
              </a:rPr>
              <a:t>Canada, E. (2019, November 06). Government of Canada. Retrieved March 26, 2021, from https://www.canada.ca/en/employment-social-development/corporate/reports/women-symposium.html</a:t>
            </a:r>
            <a:endParaRPr sz="1400" b="0" i="0" u="none" strike="noStrike" cap="none" dirty="0">
              <a:solidFill>
                <a:schemeClr val="dk1"/>
              </a:solidFill>
              <a:latin typeface="Calibri"/>
              <a:ea typeface="Calibri"/>
              <a:cs typeface="Calibri"/>
              <a:sym typeface="Calibri"/>
            </a:endParaRPr>
          </a:p>
          <a:p>
            <a:pPr marL="0" marR="0" lvl="0" indent="0" algn="l" rtl="0">
              <a:spcBef>
                <a:spcPts val="800"/>
              </a:spcBef>
              <a:spcAft>
                <a:spcPts val="0"/>
              </a:spcAft>
              <a:buNone/>
            </a:pPr>
            <a:r>
              <a:rPr lang="en-US" sz="1400" b="0" i="0" u="none" strike="noStrike" cap="none" dirty="0">
                <a:solidFill>
                  <a:srgbClr val="000000"/>
                </a:solidFill>
                <a:latin typeface="Calibri"/>
                <a:ea typeface="Calibri"/>
                <a:cs typeface="Calibri"/>
                <a:sym typeface="Calibri"/>
              </a:rPr>
              <a:t>D. Avery, E. Ruggs (2020, 07 14). Confronting the Uncomfortable Reality of Workplace Discrimination. Retrieved from </a:t>
            </a:r>
            <a:r>
              <a:rPr lang="en-US" sz="1400" b="0" i="0" u="sng" strike="noStrike" cap="none"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www.sloanreview.com:https://sloanreview.mit.edu/article/confronting-the-uncomfortable-reality-of-workplace-discrimination/</a:t>
            </a:r>
            <a:endParaRPr sz="1400" b="0" i="0" u="none" strike="noStrike" cap="none" dirty="0">
              <a:solidFill>
                <a:schemeClr val="dk1"/>
              </a:solidFill>
              <a:latin typeface="Calibri"/>
              <a:ea typeface="Calibri"/>
              <a:cs typeface="Calibri"/>
              <a:sym typeface="Calibri"/>
            </a:endParaRPr>
          </a:p>
          <a:p>
            <a:pPr marL="0" marR="0" lvl="0" indent="0" algn="l" rtl="0">
              <a:spcBef>
                <a:spcPts val="800"/>
              </a:spcBef>
              <a:spcAft>
                <a:spcPts val="0"/>
              </a:spcAft>
              <a:buNone/>
            </a:pPr>
            <a:r>
              <a:rPr lang="en-US" sz="1400" b="0" i="0" u="none" strike="noStrike" cap="none" dirty="0">
                <a:solidFill>
                  <a:srgbClr val="000000"/>
                </a:solidFill>
                <a:latin typeface="Calibri"/>
                <a:ea typeface="Calibri"/>
                <a:cs typeface="Calibri"/>
                <a:sym typeface="Calibri"/>
              </a:rPr>
              <a:t>Everfi. (2020, November 23). How to prevent subtle sexism from affecting your workplace. Retrieved March 26, 2021, from </a:t>
            </a:r>
            <a:r>
              <a:rPr lang="en-US" sz="1400" b="0" i="0" u="sng" strike="noStrike" cap="none" dirty="0">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https://everfi.com/blog/workplace-training/how-to-prevent-subtle-sexism-from-affecting-your-workplace/</a:t>
            </a:r>
            <a:endParaRPr sz="1400" b="0" i="0" u="none" strike="noStrike" cap="none" dirty="0">
              <a:solidFill>
                <a:schemeClr val="dk1"/>
              </a:solidFill>
              <a:latin typeface="Calibri"/>
              <a:ea typeface="Calibri"/>
              <a:cs typeface="Calibri"/>
              <a:sym typeface="Calibri"/>
            </a:endParaRPr>
          </a:p>
          <a:p>
            <a:pPr marL="0" marR="0" lvl="0" indent="0" algn="l" rtl="0">
              <a:spcBef>
                <a:spcPts val="800"/>
              </a:spcBef>
              <a:spcAft>
                <a:spcPts val="0"/>
              </a:spcAft>
              <a:buNone/>
            </a:pPr>
            <a:r>
              <a:rPr lang="en-US" sz="1400" b="0" i="0" u="none" strike="noStrike" cap="none" dirty="0">
                <a:solidFill>
                  <a:srgbClr val="000000"/>
                </a:solidFill>
                <a:latin typeface="Calibri"/>
                <a:ea typeface="Calibri"/>
                <a:cs typeface="Calibri"/>
                <a:sym typeface="Calibri"/>
              </a:rPr>
              <a:t>Idac-acta. (2021, 03 25). </a:t>
            </a:r>
            <a:r>
              <a:rPr lang="en-US" sz="1400" b="0" i="1" u="none" strike="noStrike" cap="none" dirty="0">
                <a:solidFill>
                  <a:srgbClr val="000000"/>
                </a:solidFill>
                <a:latin typeface="Calibri"/>
                <a:ea typeface="Calibri"/>
                <a:cs typeface="Calibri"/>
                <a:sym typeface="Calibri"/>
              </a:rPr>
              <a:t>Idac-acta</a:t>
            </a:r>
            <a:r>
              <a:rPr lang="en-US" sz="1400" b="0" i="0" u="none" strike="noStrike" cap="none" dirty="0">
                <a:solidFill>
                  <a:srgbClr val="000000"/>
                </a:solidFill>
                <a:latin typeface="Calibri"/>
                <a:ea typeface="Calibri"/>
                <a:cs typeface="Calibri"/>
                <a:sym typeface="Calibri"/>
              </a:rPr>
              <a:t>. Retrieved from www.ldac-acta.ca: https://www.ldac-acta.ca/canadian-survey-on-disability-reports-a-demographic-employment-and-income-profile-of-canadians-with-disabilities-aged-15-years-and-over-2017/#:~:text=In%202017%2C%20one%20in%20five,aged%2075%20years%20and%20over.</a:t>
            </a:r>
            <a:endParaRPr sz="1400" b="0" i="0" u="none" strike="noStrike" cap="none" dirty="0">
              <a:solidFill>
                <a:schemeClr val="dk1"/>
              </a:solidFill>
              <a:latin typeface="Calibri"/>
              <a:ea typeface="Calibri"/>
              <a:cs typeface="Calibri"/>
              <a:sym typeface="Calibri"/>
            </a:endParaRPr>
          </a:p>
          <a:p>
            <a:pPr marL="0" marR="0" lvl="0" indent="0" algn="l" rtl="0">
              <a:spcBef>
                <a:spcPts val="800"/>
              </a:spcBef>
              <a:spcAft>
                <a:spcPts val="0"/>
              </a:spcAft>
              <a:buNone/>
            </a:pPr>
            <a:r>
              <a:rPr lang="en-US" sz="1400" b="0" i="0" u="none" strike="noStrike" cap="none" dirty="0">
                <a:solidFill>
                  <a:srgbClr val="000000"/>
                </a:solidFill>
                <a:latin typeface="Calibri"/>
                <a:ea typeface="Calibri"/>
                <a:cs typeface="Calibri"/>
                <a:sym typeface="Calibri"/>
              </a:rPr>
              <a:t>Millstam, S. (2020, October 15). Retrieved March 25, 2021, from ERICSSON Blog: https://www.ericsson.com/en/blog/2020/10/unconscious-gender-bias-in-the-workplace</a:t>
            </a:r>
            <a:endParaRPr sz="1400" b="0" i="0" u="none" strike="noStrike" cap="none" dirty="0">
              <a:solidFill>
                <a:schemeClr val="dk1"/>
              </a:solidFill>
              <a:latin typeface="Calibri"/>
              <a:ea typeface="Calibri"/>
              <a:cs typeface="Calibri"/>
              <a:sym typeface="Calibri"/>
            </a:endParaRPr>
          </a:p>
          <a:p>
            <a:pPr marL="0" marR="0" lvl="0" indent="0" algn="l" rtl="0">
              <a:spcBef>
                <a:spcPts val="800"/>
              </a:spcBef>
              <a:spcAft>
                <a:spcPts val="0"/>
              </a:spcAft>
              <a:buNone/>
            </a:pPr>
            <a:r>
              <a:rPr lang="en-US" sz="1400" b="0" i="0" u="none" strike="noStrike" cap="none" dirty="0">
                <a:solidFill>
                  <a:srgbClr val="000000"/>
                </a:solidFill>
                <a:latin typeface="Calibri"/>
                <a:ea typeface="Calibri"/>
                <a:cs typeface="Calibri"/>
                <a:sym typeface="Calibri"/>
              </a:rPr>
              <a:t>R. Babaian, K. Shahabi (2019, 10 24). Career Advice. Retrieved from www.glassdoor.com: https://www.glassdoor.com/blog/racism-at-work/</a:t>
            </a:r>
            <a:endParaRPr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400" b="0" i="0" u="none" strike="noStrike" cap="none" dirty="0">
                <a:solidFill>
                  <a:schemeClr val="dk1"/>
                </a:solidFill>
                <a:latin typeface="Calibri"/>
                <a:ea typeface="Calibri"/>
                <a:cs typeface="Calibri"/>
                <a:sym typeface="Calibri"/>
              </a:rPr>
            </a:br>
            <a:endParaRPr sz="1400" dirty="0">
              <a:solidFill>
                <a:schemeClr val="dk1"/>
              </a:solidFill>
              <a:latin typeface="Calibri"/>
              <a:ea typeface="Calibri"/>
              <a:cs typeface="Calibri"/>
              <a:sym typeface="Calibri"/>
            </a:endParaRPr>
          </a:p>
        </p:txBody>
      </p:sp>
      <p:sp>
        <p:nvSpPr>
          <p:cNvPr id="210" name="Google Shape;210;p6"/>
          <p:cNvSpPr txBox="1">
            <a:spLocks noGrp="1"/>
          </p:cNvSpPr>
          <p:nvPr>
            <p:ph type="ftr" idx="11"/>
          </p:nvPr>
        </p:nvSpPr>
        <p:spPr>
          <a:xfrm>
            <a:off x="2271713" y="8475663"/>
            <a:ext cx="2314575" cy="4857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UNIQUE GET TOGETHER SOCIETY</a:t>
            </a:r>
            <a:endParaRPr dirty="0"/>
          </a:p>
        </p:txBody>
      </p:sp>
      <p:sp>
        <p:nvSpPr>
          <p:cNvPr id="211" name="Google Shape;211;p6"/>
          <p:cNvSpPr txBox="1">
            <a:spLocks noGrp="1"/>
          </p:cNvSpPr>
          <p:nvPr>
            <p:ph type="sldNum" idx="12"/>
          </p:nvPr>
        </p:nvSpPr>
        <p:spPr>
          <a:xfrm>
            <a:off x="4843463" y="8475663"/>
            <a:ext cx="1543050" cy="4857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sp>
        <p:nvSpPr>
          <p:cNvPr id="212" name="Google Shape;212;p6"/>
          <p:cNvSpPr txBox="1">
            <a:spLocks noGrp="1"/>
          </p:cNvSpPr>
          <p:nvPr>
            <p:ph type="dt" idx="10"/>
          </p:nvPr>
        </p:nvSpPr>
        <p:spPr>
          <a:xfrm>
            <a:off x="471488" y="8475663"/>
            <a:ext cx="1543050" cy="4857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MGMT 257 – D.MCKEEVER</a:t>
            </a:r>
            <a:endParaRPr dirty="0"/>
          </a:p>
        </p:txBody>
      </p:sp>
    </p:spTree>
  </p:cSld>
  <p:clrMapOvr>
    <a:masterClrMapping/>
  </p:clrMapOvr>
</p:sld>
</file>

<file path=ppt/theme/theme1.xml><?xml version="1.0" encoding="utf-8"?>
<a:theme xmlns:a="http://schemas.openxmlformats.org/drawingml/2006/main" name="Office Theme">
  <a:themeElements>
    <a:clrScheme name="Custom 14">
      <a:dk1>
        <a:srgbClr val="F58A1F"/>
      </a:dk1>
      <a:lt1>
        <a:srgbClr val="FFFFFF"/>
      </a:lt1>
      <a:dk2>
        <a:srgbClr val="E1C300"/>
      </a:dk2>
      <a:lt2>
        <a:srgbClr val="E4575E"/>
      </a:lt2>
      <a:accent1>
        <a:srgbClr val="8FD7BE"/>
      </a:accent1>
      <a:accent2>
        <a:srgbClr val="9E84BB"/>
      </a:accent2>
      <a:accent3>
        <a:srgbClr val="6C70C6"/>
      </a:accent3>
      <a:accent4>
        <a:srgbClr val="4D82BF"/>
      </a:accent4>
      <a:accent5>
        <a:srgbClr val="009CC2"/>
      </a:accent5>
      <a:accent6>
        <a:srgbClr val="9BC1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TotalTime>
  <Words>2200</Words>
  <Application>Microsoft Office PowerPoint</Application>
  <PresentationFormat>On-screen Show (4:3)</PresentationFormat>
  <Paragraphs>113</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Noto Sans Symbols</vt:lpstr>
      <vt:lpstr>Bookman Old Style</vt:lpstr>
      <vt:lpstr>Times New Roman</vt:lpstr>
      <vt:lpstr>Lato</vt:lpstr>
      <vt:lpstr>Arial</vt:lpstr>
      <vt:lpstr>Calibri</vt:lpstr>
      <vt:lpstr>Arial Narrow</vt:lpstr>
      <vt:lpstr>Office Theme</vt:lpstr>
      <vt:lpstr>Custom Design</vt:lpstr>
      <vt:lpstr>Kennedy Gill Rasheiya Villaflores Vanessa Gamble</vt:lpstr>
      <vt:lpstr>AGEISM</vt:lpstr>
      <vt:lpstr>SEXISM</vt:lpstr>
      <vt:lpstr>RACISM</vt:lpstr>
      <vt:lpstr>ABLEISM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Kennedy Gill Rasheiya Villaflores Vanessa Gamble</dc:title>
  <dc:creator>Vanessa Gamble</dc:creator>
  <cp:lastModifiedBy>Dave McKeever</cp:lastModifiedBy>
  <cp:revision>5</cp:revision>
  <dcterms:created xsi:type="dcterms:W3CDTF">2021-03-24T18:58:45Z</dcterms:created>
  <dcterms:modified xsi:type="dcterms:W3CDTF">2021-05-01T20:11:58Z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0x0101007DAD86D93AB0624AA00FC9A07CE96C59</vt:lpwstr>
  </property>
</Properties>
</file>